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3" r:id="rId17"/>
    <p:sldId id="271" r:id="rId18"/>
    <p:sldId id="272" r:id="rId19"/>
  </p:sldIdLst>
  <p:sldSz cx="50800000" cy="28575000"/>
  <p:notesSz cx="28575000" cy="50800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4B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369"/>
    <p:restoredTop sz="94621"/>
  </p:normalViewPr>
  <p:slideViewPr>
    <p:cSldViewPr snapToGrid="0" snapToObjects="1">
      <p:cViewPr varScale="1">
        <p:scale>
          <a:sx n="24" d="100"/>
          <a:sy n="24" d="100"/>
        </p:scale>
        <p:origin x="240" y="1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6259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16</a:t>
            </a:fld>
            <a:endParaRPr lang="en-US"/>
          </a:p>
        </p:txBody>
      </p:sp>
    </p:spTree>
    <p:extLst>
      <p:ext uri="{BB962C8B-B14F-4D97-AF65-F5344CB8AC3E}">
        <p14:creationId xmlns:p14="http://schemas.microsoft.com/office/powerpoint/2010/main" val="41371251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11.png"/><Relationship Id="rId10" Type="http://schemas.openxmlformats.org/officeDocument/2006/relationships/image" Target="../media/image64.png"/><Relationship Id="rId4" Type="http://schemas.openxmlformats.org/officeDocument/2006/relationships/image" Target="../media/image59.png"/><Relationship Id="rId9" Type="http://schemas.openxmlformats.org/officeDocument/2006/relationships/image" Target="../media/image63.png"/></Relationships>
</file>

<file path=ppt/slides/_rels/slide1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22.png"/><Relationship Id="rId9" Type="http://schemas.openxmlformats.org/officeDocument/2006/relationships/image" Target="../media/image70.png"/></Relationships>
</file>

<file path=ppt/slides/_rels/slide12.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3" Type="http://schemas.openxmlformats.org/officeDocument/2006/relationships/image" Target="../media/image73.png"/><Relationship Id="rId7" Type="http://schemas.openxmlformats.org/officeDocument/2006/relationships/image" Target="../media/image11.png"/><Relationship Id="rId12" Type="http://schemas.openxmlformats.org/officeDocument/2006/relationships/image" Target="../media/image8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76.png"/><Relationship Id="rId11" Type="http://schemas.openxmlformats.org/officeDocument/2006/relationships/image" Target="../media/image80.png"/><Relationship Id="rId5" Type="http://schemas.openxmlformats.org/officeDocument/2006/relationships/image" Target="../media/image75.png"/><Relationship Id="rId10" Type="http://schemas.openxmlformats.org/officeDocument/2006/relationships/image" Target="../media/image79.png"/><Relationship Id="rId4" Type="http://schemas.openxmlformats.org/officeDocument/2006/relationships/image" Target="../media/image74.png"/><Relationship Id="rId9" Type="http://schemas.openxmlformats.org/officeDocument/2006/relationships/image" Target="../media/image78.png"/></Relationships>
</file>

<file path=ppt/slides/_rels/slide13.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3.png"/><Relationship Id="rId7" Type="http://schemas.openxmlformats.org/officeDocument/2006/relationships/image" Target="../media/image86.png"/><Relationship Id="rId12" Type="http://schemas.openxmlformats.org/officeDocument/2006/relationships/image" Target="../media/image9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png"/><Relationship Id="rId10" Type="http://schemas.openxmlformats.org/officeDocument/2006/relationships/image" Target="../media/image89.png"/><Relationship Id="rId4" Type="http://schemas.openxmlformats.org/officeDocument/2006/relationships/image" Target="../media/image11.png"/><Relationship Id="rId9" Type="http://schemas.openxmlformats.org/officeDocument/2006/relationships/image" Target="../media/image88.png"/></Relationships>
</file>

<file path=ppt/slides/_rels/slide14.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2.png"/><Relationship Id="rId7" Type="http://schemas.openxmlformats.org/officeDocument/2006/relationships/image" Target="../media/image95.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94.png"/><Relationship Id="rId10" Type="http://schemas.openxmlformats.org/officeDocument/2006/relationships/image" Target="../media/image98.png"/><Relationship Id="rId4" Type="http://schemas.openxmlformats.org/officeDocument/2006/relationships/image" Target="../media/image93.png"/><Relationship Id="rId9" Type="http://schemas.openxmlformats.org/officeDocument/2006/relationships/image" Target="../media/image97.png"/></Relationships>
</file>

<file path=ppt/slides/_rels/slide15.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9.png"/><Relationship Id="rId7" Type="http://schemas.openxmlformats.org/officeDocument/2006/relationships/image" Target="../media/image102.png"/><Relationship Id="rId12"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01.png"/><Relationship Id="rId11" Type="http://schemas.openxmlformats.org/officeDocument/2006/relationships/image" Target="../media/image106.png"/><Relationship Id="rId5" Type="http://schemas.openxmlformats.org/officeDocument/2006/relationships/image" Target="../media/image11.png"/><Relationship Id="rId10" Type="http://schemas.openxmlformats.org/officeDocument/2006/relationships/image" Target="../media/image105.png"/><Relationship Id="rId4" Type="http://schemas.openxmlformats.org/officeDocument/2006/relationships/image" Target="../media/image100.png"/><Relationship Id="rId9" Type="http://schemas.openxmlformats.org/officeDocument/2006/relationships/image" Target="../media/image104.png"/></Relationships>
</file>

<file path=ppt/slides/_rels/slide1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11.png"/><Relationship Id="rId10" Type="http://schemas.openxmlformats.org/officeDocument/2006/relationships/image" Target="../media/image33.png"/><Relationship Id="rId4" Type="http://schemas.openxmlformats.org/officeDocument/2006/relationships/image" Target="../media/image59.png"/><Relationship Id="rId9" Type="http://schemas.openxmlformats.org/officeDocument/2006/relationships/image" Target="../media/image107.jpg"/></Relationships>
</file>

<file path=ppt/slides/_rels/slide17.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 Id="rId9" Type="http://schemas.openxmlformats.org/officeDocument/2006/relationships/image" Target="../media/image114.pn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15.png"/><Relationship Id="rId7"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17.png"/><Relationship Id="rId4" Type="http://schemas.openxmlformats.org/officeDocument/2006/relationships/image" Target="../media/image116.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36.png"/><Relationship Id="rId10" Type="http://schemas.openxmlformats.org/officeDocument/2006/relationships/image" Target="../media/image40.png"/><Relationship Id="rId4" Type="http://schemas.openxmlformats.org/officeDocument/2006/relationships/image" Target="../media/image35.png"/><Relationship Id="rId9" Type="http://schemas.openxmlformats.org/officeDocument/2006/relationships/image" Target="../media/image39.png"/></Relationships>
</file>

<file path=ppt/slides/_rels/slide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11.png"/><Relationship Id="rId10" Type="http://schemas.openxmlformats.org/officeDocument/2006/relationships/image" Target="../media/image47.png"/><Relationship Id="rId4" Type="http://schemas.openxmlformats.org/officeDocument/2006/relationships/image" Target="../media/image42.png"/><Relationship Id="rId9" Type="http://schemas.openxmlformats.org/officeDocument/2006/relationships/image" Target="../media/image46.png"/></Relationships>
</file>

<file path=ppt/slides/_rels/slide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11.png"/><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tretch>
            <a:fillRect/>
          </a:stretch>
        </p:blipFill>
        <p:spPr>
          <a:xfrm>
            <a:off x="0" y="0"/>
            <a:ext cx="50800000" cy="28575000"/>
          </a:xfrm>
          <a:prstGeom prst="rect">
            <a:avLst/>
          </a:prstGeom>
        </p:spPr>
      </p:pic>
      <p:pic>
        <p:nvPicPr>
          <p:cNvPr id="4" name="Object 3" descr="preencoded.png"/>
          <p:cNvPicPr>
            <a:picLocks noChangeAspect="1"/>
          </p:cNvPicPr>
          <p:nvPr/>
        </p:nvPicPr>
        <p:blipFill>
          <a:blip r:embed="rId4"/>
          <a:stretch>
            <a:fillRect/>
          </a:stretch>
        </p:blipFill>
        <p:spPr>
          <a:xfrm>
            <a:off x="9574609" y="0"/>
            <a:ext cx="31655040" cy="30117149"/>
          </a:xfrm>
          <a:prstGeom prst="rect">
            <a:avLst/>
          </a:prstGeom>
        </p:spPr>
      </p:pic>
      <p:pic>
        <p:nvPicPr>
          <p:cNvPr id="5" name="Object 4" descr="preencoded.png"/>
          <p:cNvPicPr>
            <a:picLocks noChangeAspect="1"/>
          </p:cNvPicPr>
          <p:nvPr/>
        </p:nvPicPr>
        <p:blipFill>
          <a:blip r:embed="rId5"/>
          <a:stretch>
            <a:fillRect/>
          </a:stretch>
        </p:blipFill>
        <p:spPr>
          <a:xfrm>
            <a:off x="15527734" y="4464844"/>
            <a:ext cx="19682360" cy="19682360"/>
          </a:xfrm>
          <a:prstGeom prst="rect">
            <a:avLst/>
          </a:prstGeom>
        </p:spPr>
      </p:pic>
      <p:pic>
        <p:nvPicPr>
          <p:cNvPr id="6" name="Object 5" descr="preencoded.png"/>
          <p:cNvPicPr>
            <a:picLocks noChangeAspect="1"/>
          </p:cNvPicPr>
          <p:nvPr/>
        </p:nvPicPr>
        <p:blipFill>
          <a:blip r:embed="rId6"/>
          <a:stretch>
            <a:fillRect/>
          </a:stretch>
        </p:blipFill>
        <p:spPr>
          <a:xfrm>
            <a:off x="18950781" y="7867184"/>
            <a:ext cx="12834350" cy="12834350"/>
          </a:xfrm>
          <a:prstGeom prst="rect">
            <a:avLst/>
          </a:prstGeom>
        </p:spPr>
      </p:pic>
      <p:pic>
        <p:nvPicPr>
          <p:cNvPr id="7" name="Object 6" descr="preencoded.png"/>
          <p:cNvPicPr>
            <a:picLocks noChangeAspect="1"/>
          </p:cNvPicPr>
          <p:nvPr/>
        </p:nvPicPr>
        <p:blipFill>
          <a:blip r:embed="rId7"/>
          <a:stretch>
            <a:fillRect/>
          </a:stretch>
        </p:blipFill>
        <p:spPr>
          <a:xfrm>
            <a:off x="6052344" y="11269222"/>
            <a:ext cx="38639103" cy="6031691"/>
          </a:xfrm>
          <a:prstGeom prst="rect">
            <a:avLst/>
          </a:prstGeom>
        </p:spPr>
      </p:pic>
      <p:pic>
        <p:nvPicPr>
          <p:cNvPr id="8" name="Object 7" descr="preencoded.png"/>
          <p:cNvPicPr>
            <a:picLocks noChangeAspect="1"/>
          </p:cNvPicPr>
          <p:nvPr/>
        </p:nvPicPr>
        <p:blipFill>
          <a:blip r:embed="rId8"/>
          <a:stretch>
            <a:fillRect/>
          </a:stretch>
        </p:blipFill>
        <p:spPr>
          <a:xfrm>
            <a:off x="1091406" y="1190625"/>
            <a:ext cx="9555296" cy="4117578"/>
          </a:xfrm>
          <a:prstGeom prst="rect">
            <a:avLst/>
          </a:prstGeom>
        </p:spPr>
      </p:pic>
      <p:sp>
        <p:nvSpPr>
          <p:cNvPr id="9" name="Object 8"/>
          <p:cNvSpPr txBox="1"/>
          <p:nvPr/>
        </p:nvSpPr>
        <p:spPr>
          <a:xfrm>
            <a:off x="10070703" y="14733984"/>
            <a:ext cx="31374209" cy="1637109"/>
          </a:xfrm>
          <a:prstGeom prst="rect">
            <a:avLst/>
          </a:prstGeom>
          <a:noFill/>
        </p:spPr>
        <p:txBody>
          <a:bodyPr wrap="square" rtlCol="0" anchor="ctr"/>
          <a:lstStyle/>
          <a:p>
            <a:pPr algn="ctr">
              <a:lnSpc>
                <a:spcPts val="13200"/>
              </a:lnSpc>
              <a:buNone/>
            </a:pPr>
            <a:r>
              <a:rPr lang="en-US" sz="10900" dirty="0">
                <a:solidFill>
                  <a:srgbClr val="3F9991"/>
                </a:solidFill>
                <a:latin typeface="Cabin" pitchFamily="34" charset="0"/>
                <a:ea typeface="Cabin" pitchFamily="34" charset="-122"/>
                <a:cs typeface="Cabin" pitchFamily="34" charset="-120"/>
              </a:rPr>
              <a:t>Restoring a Fragmented World</a:t>
            </a:r>
            <a:endParaRPr lang="en-US" dirty="0"/>
          </a:p>
        </p:txBody>
      </p:sp>
      <p:sp>
        <p:nvSpPr>
          <p:cNvPr id="10" name="Object 9"/>
          <p:cNvSpPr txBox="1"/>
          <p:nvPr/>
        </p:nvSpPr>
        <p:spPr>
          <a:xfrm>
            <a:off x="9359346" y="12246522"/>
            <a:ext cx="31374209" cy="2480469"/>
          </a:xfrm>
          <a:prstGeom prst="rect">
            <a:avLst/>
          </a:prstGeom>
          <a:noFill/>
        </p:spPr>
        <p:txBody>
          <a:bodyPr wrap="square" rtlCol="0" anchor="ctr"/>
          <a:lstStyle/>
          <a:p>
            <a:pPr algn="ctr">
              <a:buNone/>
            </a:pPr>
            <a:r>
              <a:rPr lang="en-US" sz="19500" dirty="0">
                <a:solidFill>
                  <a:srgbClr val="D24B0E"/>
                </a:solidFill>
                <a:latin typeface="Fjalla One" pitchFamily="34" charset="0"/>
                <a:ea typeface="Fjalla One" pitchFamily="34" charset="-122"/>
                <a:cs typeface="Fjalla One" pitchFamily="34" charset="-120"/>
              </a:rPr>
              <a:t>THE POCKET PROJECT</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tretch>
            <a:fillRect/>
          </a:stretch>
        </p:blipFill>
        <p:spPr>
          <a:xfrm>
            <a:off x="0" y="0"/>
            <a:ext cx="50800000" cy="28575000"/>
          </a:xfrm>
          <a:prstGeom prst="rect">
            <a:avLst/>
          </a:prstGeom>
        </p:spPr>
      </p:pic>
      <p:pic>
        <p:nvPicPr>
          <p:cNvPr id="4" name="Object 3" descr="preencoded.png"/>
          <p:cNvPicPr>
            <a:picLocks noChangeAspect="1"/>
          </p:cNvPicPr>
          <p:nvPr/>
        </p:nvPicPr>
        <p:blipFill>
          <a:blip r:embed="rId4"/>
          <a:stretch>
            <a:fillRect/>
          </a:stretch>
        </p:blipFill>
        <p:spPr>
          <a:xfrm>
            <a:off x="2331641" y="8086328"/>
            <a:ext cx="13394531" cy="17710547"/>
          </a:xfrm>
          <a:prstGeom prst="rect">
            <a:avLst/>
          </a:prstGeom>
        </p:spPr>
      </p:pic>
      <p:pic>
        <p:nvPicPr>
          <p:cNvPr id="5" name="Object 4" descr="preencoded.png"/>
          <p:cNvPicPr>
            <a:picLocks noChangeAspect="1"/>
          </p:cNvPicPr>
          <p:nvPr/>
        </p:nvPicPr>
        <p:blipFill>
          <a:blip r:embed="rId5"/>
          <a:stretch>
            <a:fillRect/>
          </a:stretch>
        </p:blipFill>
        <p:spPr>
          <a:xfrm>
            <a:off x="1637109" y="26789063"/>
            <a:ext cx="46930469" cy="843359"/>
          </a:xfrm>
          <a:prstGeom prst="rect">
            <a:avLst/>
          </a:prstGeom>
        </p:spPr>
      </p:pic>
      <p:pic>
        <p:nvPicPr>
          <p:cNvPr id="6" name="Object 5" descr="preencoded.png"/>
          <p:cNvPicPr>
            <a:picLocks noChangeAspect="1"/>
          </p:cNvPicPr>
          <p:nvPr/>
        </p:nvPicPr>
        <p:blipFill>
          <a:blip r:embed="rId6"/>
          <a:stretch>
            <a:fillRect/>
          </a:stretch>
        </p:blipFill>
        <p:spPr>
          <a:xfrm>
            <a:off x="16519922" y="19744531"/>
            <a:ext cx="15775781" cy="6250781"/>
          </a:xfrm>
          <a:prstGeom prst="rect">
            <a:avLst/>
          </a:prstGeom>
        </p:spPr>
      </p:pic>
      <p:pic>
        <p:nvPicPr>
          <p:cNvPr id="7" name="Object 6" descr="preencoded.png"/>
          <p:cNvPicPr>
            <a:picLocks noChangeAspect="1"/>
          </p:cNvPicPr>
          <p:nvPr/>
        </p:nvPicPr>
        <p:blipFill>
          <a:blip r:embed="rId7"/>
          <a:stretch>
            <a:fillRect/>
          </a:stretch>
        </p:blipFill>
        <p:spPr>
          <a:xfrm>
            <a:off x="16519922" y="8086328"/>
            <a:ext cx="15775781" cy="10864453"/>
          </a:xfrm>
          <a:prstGeom prst="rect">
            <a:avLst/>
          </a:prstGeom>
        </p:spPr>
      </p:pic>
      <p:pic>
        <p:nvPicPr>
          <p:cNvPr id="9" name="Object 8" descr="preencoded.png"/>
          <p:cNvPicPr>
            <a:picLocks noChangeAspect="1"/>
          </p:cNvPicPr>
          <p:nvPr/>
        </p:nvPicPr>
        <p:blipFill>
          <a:blip r:embed="rId8"/>
          <a:stretch>
            <a:fillRect/>
          </a:stretch>
        </p:blipFill>
        <p:spPr>
          <a:xfrm>
            <a:off x="17115234" y="8582422"/>
            <a:ext cx="14436328" cy="9921875"/>
          </a:xfrm>
          <a:prstGeom prst="rect">
            <a:avLst/>
          </a:prstGeom>
        </p:spPr>
      </p:pic>
      <p:pic>
        <p:nvPicPr>
          <p:cNvPr id="10" name="Object 9" descr="preencoded.png"/>
          <p:cNvPicPr>
            <a:picLocks noChangeAspect="1"/>
          </p:cNvPicPr>
          <p:nvPr/>
        </p:nvPicPr>
        <p:blipFill>
          <a:blip r:embed="rId9"/>
          <a:stretch>
            <a:fillRect/>
          </a:stretch>
        </p:blipFill>
        <p:spPr>
          <a:xfrm>
            <a:off x="32940625" y="8086328"/>
            <a:ext cx="15378906" cy="17710547"/>
          </a:xfrm>
          <a:prstGeom prst="rect">
            <a:avLst/>
          </a:prstGeom>
        </p:spPr>
      </p:pic>
      <p:sp>
        <p:nvSpPr>
          <p:cNvPr id="11" name="Object 10"/>
          <p:cNvSpPr txBox="1"/>
          <p:nvPr/>
        </p:nvSpPr>
        <p:spPr>
          <a:xfrm>
            <a:off x="2877344" y="12154297"/>
            <a:ext cx="12610703" cy="12501563"/>
          </a:xfrm>
          <a:prstGeom prst="rect">
            <a:avLst/>
          </a:prstGeom>
          <a:noFill/>
        </p:spPr>
        <p:txBody>
          <a:bodyPr wrap="square" rtlCol="0" anchor="ctr"/>
          <a:lstStyle/>
          <a:p>
            <a:pPr algn="ctr">
              <a:buNone/>
            </a:pPr>
            <a:r>
              <a:rPr lang="en-US" sz="6600" dirty="0">
                <a:solidFill>
                  <a:srgbClr val="343333"/>
                </a:solidFill>
                <a:latin typeface="Roboto" pitchFamily="34" charset="0"/>
                <a:ea typeface="Roboto" pitchFamily="34" charset="-122"/>
                <a:cs typeface="Roboto" pitchFamily="34" charset="-120"/>
              </a:rPr>
              <a:t>The International Labs convene geographically and thematically specific groups that meet with the support of trained Pocket Project facilitators over several months to explore the history, expression and possibilities for restoration of specific thematic or localised fields of collective trauma. </a:t>
            </a:r>
            <a:endParaRPr lang="en-US" dirty="0"/>
          </a:p>
        </p:txBody>
      </p:sp>
      <p:sp>
        <p:nvSpPr>
          <p:cNvPr id="12" name="Object 11"/>
          <p:cNvSpPr txBox="1"/>
          <p:nvPr/>
        </p:nvSpPr>
        <p:spPr>
          <a:xfrm>
            <a:off x="10715625" y="1736328"/>
            <a:ext cx="30102969" cy="2381250"/>
          </a:xfrm>
          <a:prstGeom prst="rect">
            <a:avLst/>
          </a:prstGeom>
          <a:noFill/>
        </p:spPr>
        <p:txBody>
          <a:bodyPr wrap="square" rtlCol="0" anchor="ctr"/>
          <a:lstStyle/>
          <a:p>
            <a:pPr algn="ctr"/>
            <a:r>
              <a:rPr lang="en-US" sz="14100" dirty="0">
                <a:solidFill>
                  <a:srgbClr val="D24B0E"/>
                </a:solidFill>
                <a:latin typeface="Fjalla One" pitchFamily="34" charset="0"/>
                <a:ea typeface="Fjalla One" pitchFamily="34" charset="-122"/>
              </a:rPr>
              <a:t>3.WITNESS - INTERNATIONAL LABS</a:t>
            </a:r>
          </a:p>
        </p:txBody>
      </p:sp>
      <p:sp>
        <p:nvSpPr>
          <p:cNvPr id="13" name="Object 12"/>
          <p:cNvSpPr txBox="1"/>
          <p:nvPr/>
        </p:nvSpPr>
        <p:spPr>
          <a:xfrm>
            <a:off x="18057812" y="20290234"/>
            <a:ext cx="13077507" cy="5159375"/>
          </a:xfrm>
          <a:prstGeom prst="rect">
            <a:avLst/>
          </a:prstGeom>
          <a:noFill/>
        </p:spPr>
        <p:txBody>
          <a:bodyPr wrap="square" rtlCol="0" anchor="ctr"/>
          <a:lstStyle/>
          <a:p>
            <a:pPr>
              <a:buNone/>
            </a:pPr>
            <a:r>
              <a:rPr lang="en-US" sz="8600" dirty="0">
                <a:solidFill>
                  <a:srgbClr val="333333"/>
                </a:solidFill>
                <a:latin typeface="Fjalla One" pitchFamily="34" charset="0"/>
                <a:ea typeface="Fjalla One" pitchFamily="34" charset="-122"/>
                <a:cs typeface="Fjalla One" pitchFamily="34" charset="-120"/>
              </a:rPr>
              <a:t>Labs                               23
PP Facilitators              42
PP Trainees                  48
Participants               692</a:t>
            </a:r>
            <a:endParaRPr lang="en-US" dirty="0"/>
          </a:p>
        </p:txBody>
      </p:sp>
      <p:sp>
        <p:nvSpPr>
          <p:cNvPr id="14" name="Object 13"/>
          <p:cNvSpPr txBox="1"/>
          <p:nvPr/>
        </p:nvSpPr>
        <p:spPr>
          <a:xfrm>
            <a:off x="33883203" y="8582422"/>
            <a:ext cx="13831094" cy="15924609"/>
          </a:xfrm>
          <a:prstGeom prst="rect">
            <a:avLst/>
          </a:prstGeom>
          <a:noFill/>
        </p:spPr>
        <p:txBody>
          <a:bodyPr wrap="square" rtlCol="0" anchor="ctr"/>
          <a:lstStyle/>
          <a:p>
            <a:pPr algn="ctr">
              <a:buNone/>
            </a:pPr>
            <a:r>
              <a:rPr lang="en-US" sz="6600" dirty="0">
                <a:solidFill>
                  <a:srgbClr val="343333"/>
                </a:solidFill>
                <a:latin typeface="Roboto" pitchFamily="34" charset="0"/>
                <a:ea typeface="Roboto" pitchFamily="34" charset="-122"/>
                <a:cs typeface="Roboto" pitchFamily="34" charset="-120"/>
              </a:rPr>
              <a:t>The Labs started with a 9-month cycle from November 2020 to June 2021. </a:t>
            </a:r>
          </a:p>
          <a:p>
            <a:pPr algn="ctr">
              <a:buNone/>
            </a:pPr>
            <a:r>
              <a:rPr lang="en-US" sz="6600" dirty="0">
                <a:solidFill>
                  <a:srgbClr val="343333"/>
                </a:solidFill>
                <a:latin typeface="Roboto" pitchFamily="34" charset="0"/>
                <a:ea typeface="Roboto" pitchFamily="34" charset="-122"/>
                <a:cs typeface="Roboto" pitchFamily="34" charset="-120"/>
              </a:rPr>
              <a:t>We are currently in a period of reflection, digestion and integration, teasing out and publishing our meta-learnings. </a:t>
            </a:r>
          </a:p>
          <a:p>
            <a:pPr algn="ctr">
              <a:buNone/>
            </a:pPr>
            <a:r>
              <a:rPr lang="en-US" sz="6600" dirty="0">
                <a:solidFill>
                  <a:srgbClr val="343333"/>
                </a:solidFill>
                <a:latin typeface="Roboto" pitchFamily="34" charset="0"/>
                <a:ea typeface="Roboto" pitchFamily="34" charset="-122"/>
                <a:cs typeface="Roboto" pitchFamily="34" charset="-120"/>
              </a:rPr>
              <a:t>A second cycle of the International Labs will start in 2022, continuing and deepening the journey for those Labs already established and expanding to include more topics and countries. </a:t>
            </a:r>
            <a:endParaRPr lang="en-US" dirty="0"/>
          </a:p>
        </p:txBody>
      </p:sp>
      <p:sp>
        <p:nvSpPr>
          <p:cNvPr id="15" name="Object 14"/>
          <p:cNvSpPr txBox="1"/>
          <p:nvPr/>
        </p:nvSpPr>
        <p:spPr>
          <a:xfrm>
            <a:off x="4911328" y="4762500"/>
            <a:ext cx="42510273" cy="2083594"/>
          </a:xfrm>
          <a:prstGeom prst="rect">
            <a:avLst/>
          </a:prstGeom>
          <a:noFill/>
        </p:spPr>
        <p:txBody>
          <a:bodyPr wrap="square" rtlCol="0" anchor="ctr"/>
          <a:lstStyle/>
          <a:p>
            <a:pPr algn="ctr">
              <a:buNone/>
            </a:pPr>
            <a:r>
              <a:rPr lang="en-US" sz="7000" dirty="0">
                <a:solidFill>
                  <a:srgbClr val="333333"/>
                </a:solidFill>
                <a:latin typeface="Fjalla One" pitchFamily="34" charset="0"/>
                <a:ea typeface="Fjalla One" pitchFamily="34" charset="-122"/>
                <a:cs typeface="Fjalla One" pitchFamily="34" charset="-120"/>
              </a:rPr>
              <a:t>Initiate International Labs that convene geographically and thematically specific groups to address collective trauma and initiate a restoration process for respective countries or topics.</a:t>
            </a:r>
            <a:endParaRPr lang="en-US" dirty="0"/>
          </a:p>
        </p:txBody>
      </p:sp>
      <p:pic>
        <p:nvPicPr>
          <p:cNvPr id="16" name="Picture 15" descr="Logo&#10;&#10;Description automatically generated">
            <a:extLst>
              <a:ext uri="{FF2B5EF4-FFF2-40B4-BE49-F238E27FC236}">
                <a16:creationId xmlns:a16="http://schemas.microsoft.com/office/drawing/2014/main" id="{8EF2040B-A70B-CC4C-9AE6-75EA5CEB3755}"/>
              </a:ext>
            </a:extLst>
          </p:cNvPr>
          <p:cNvPicPr>
            <a:picLocks noChangeAspect="1"/>
          </p:cNvPicPr>
          <p:nvPr/>
        </p:nvPicPr>
        <p:blipFill>
          <a:blip r:embed="rId10"/>
          <a:stretch>
            <a:fillRect/>
          </a:stretch>
        </p:blipFill>
        <p:spPr>
          <a:xfrm>
            <a:off x="7626945" y="9358313"/>
            <a:ext cx="3111500" cy="31115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tretch>
            <a:fillRect/>
          </a:stretch>
        </p:blipFill>
        <p:spPr>
          <a:xfrm>
            <a:off x="0" y="0"/>
            <a:ext cx="50800000" cy="28575000"/>
          </a:xfrm>
          <a:prstGeom prst="rect">
            <a:avLst/>
          </a:prstGeom>
        </p:spPr>
      </p:pic>
      <p:pic>
        <p:nvPicPr>
          <p:cNvPr id="4" name="Object 3" descr="preencoded.png"/>
          <p:cNvPicPr>
            <a:picLocks noChangeAspect="1"/>
          </p:cNvPicPr>
          <p:nvPr/>
        </p:nvPicPr>
        <p:blipFill>
          <a:blip r:embed="rId4"/>
          <a:stretch>
            <a:fillRect/>
          </a:stretch>
        </p:blipFill>
        <p:spPr>
          <a:xfrm>
            <a:off x="1736328" y="26838672"/>
            <a:ext cx="46930469" cy="843359"/>
          </a:xfrm>
          <a:prstGeom prst="rect">
            <a:avLst/>
          </a:prstGeom>
        </p:spPr>
      </p:pic>
      <p:pic>
        <p:nvPicPr>
          <p:cNvPr id="5" name="Object 4" descr="preencoded.png"/>
          <p:cNvPicPr>
            <a:picLocks noChangeAspect="1"/>
          </p:cNvPicPr>
          <p:nvPr/>
        </p:nvPicPr>
        <p:blipFill>
          <a:blip r:embed="rId5"/>
          <a:stretch>
            <a:fillRect/>
          </a:stretch>
        </p:blipFill>
        <p:spPr>
          <a:xfrm>
            <a:off x="1796015" y="9276953"/>
            <a:ext cx="6686481" cy="6686481"/>
          </a:xfrm>
          <a:prstGeom prst="rect">
            <a:avLst/>
          </a:prstGeom>
        </p:spPr>
      </p:pic>
      <p:pic>
        <p:nvPicPr>
          <p:cNvPr id="6" name="Object 5" descr="preencoded.png"/>
          <p:cNvPicPr>
            <a:picLocks noChangeAspect="1"/>
          </p:cNvPicPr>
          <p:nvPr/>
        </p:nvPicPr>
        <p:blipFill>
          <a:blip r:embed="rId6"/>
          <a:stretch>
            <a:fillRect/>
          </a:stretch>
        </p:blipFill>
        <p:spPr>
          <a:xfrm>
            <a:off x="18107422" y="9276953"/>
            <a:ext cx="6686481" cy="6686481"/>
          </a:xfrm>
          <a:prstGeom prst="rect">
            <a:avLst/>
          </a:prstGeom>
        </p:spPr>
      </p:pic>
      <p:pic>
        <p:nvPicPr>
          <p:cNvPr id="7" name="Object 6" descr="preencoded.png"/>
          <p:cNvPicPr>
            <a:picLocks noChangeAspect="1"/>
          </p:cNvPicPr>
          <p:nvPr/>
        </p:nvPicPr>
        <p:blipFill>
          <a:blip r:embed="rId7"/>
          <a:stretch>
            <a:fillRect/>
          </a:stretch>
        </p:blipFill>
        <p:spPr>
          <a:xfrm>
            <a:off x="26243359" y="9276953"/>
            <a:ext cx="6686481" cy="6686481"/>
          </a:xfrm>
          <a:prstGeom prst="rect">
            <a:avLst/>
          </a:prstGeom>
        </p:spPr>
      </p:pic>
      <p:pic>
        <p:nvPicPr>
          <p:cNvPr id="8" name="Object 7" descr="preencoded.png"/>
          <p:cNvPicPr>
            <a:picLocks noChangeAspect="1"/>
          </p:cNvPicPr>
          <p:nvPr/>
        </p:nvPicPr>
        <p:blipFill>
          <a:blip r:embed="rId8"/>
          <a:stretch>
            <a:fillRect/>
          </a:stretch>
        </p:blipFill>
        <p:spPr>
          <a:xfrm>
            <a:off x="42416016" y="9276953"/>
            <a:ext cx="6686481" cy="6686481"/>
          </a:xfrm>
          <a:prstGeom prst="rect">
            <a:avLst/>
          </a:prstGeom>
        </p:spPr>
      </p:pic>
      <p:pic>
        <p:nvPicPr>
          <p:cNvPr id="9" name="Object 8" descr="preencoded.png"/>
          <p:cNvPicPr>
            <a:picLocks noChangeAspect="1"/>
          </p:cNvPicPr>
          <p:nvPr/>
        </p:nvPicPr>
        <p:blipFill>
          <a:blip r:embed="rId9"/>
          <a:stretch>
            <a:fillRect/>
          </a:stretch>
        </p:blipFill>
        <p:spPr>
          <a:xfrm>
            <a:off x="10179999" y="9256799"/>
            <a:ext cx="6686481" cy="6686481"/>
          </a:xfrm>
          <a:prstGeom prst="rect">
            <a:avLst/>
          </a:prstGeom>
        </p:spPr>
      </p:pic>
      <p:pic>
        <p:nvPicPr>
          <p:cNvPr id="11" name="Object 10" descr="preencoded.png"/>
          <p:cNvPicPr>
            <a:picLocks noChangeAspect="1"/>
          </p:cNvPicPr>
          <p:nvPr/>
        </p:nvPicPr>
        <p:blipFill>
          <a:blip r:embed="rId10"/>
          <a:stretch>
            <a:fillRect/>
          </a:stretch>
        </p:blipFill>
        <p:spPr>
          <a:xfrm>
            <a:off x="34478516" y="9276953"/>
            <a:ext cx="6686481" cy="6686481"/>
          </a:xfrm>
          <a:prstGeom prst="rect">
            <a:avLst/>
          </a:prstGeom>
        </p:spPr>
      </p:pic>
      <p:sp>
        <p:nvSpPr>
          <p:cNvPr id="12" name="Object 11"/>
          <p:cNvSpPr txBox="1"/>
          <p:nvPr/>
        </p:nvSpPr>
        <p:spPr>
          <a:xfrm>
            <a:off x="5506641" y="4460002"/>
            <a:ext cx="40730537" cy="2282031"/>
          </a:xfrm>
          <a:prstGeom prst="rect">
            <a:avLst/>
          </a:prstGeom>
          <a:noFill/>
        </p:spPr>
        <p:txBody>
          <a:bodyPr wrap="square" rtlCol="0" anchor="ctr"/>
          <a:lstStyle/>
          <a:p>
            <a:pPr algn="ctr">
              <a:buNone/>
            </a:pPr>
            <a:r>
              <a:rPr lang="en-US" sz="14100" dirty="0">
                <a:solidFill>
                  <a:srgbClr val="D24B0E"/>
                </a:solidFill>
                <a:latin typeface="Fjalla One" pitchFamily="34" charset="0"/>
                <a:ea typeface="Fjalla One" pitchFamily="34" charset="-122"/>
              </a:rPr>
              <a:t>COLLECTIVE TRAUMA INTEGRATION - STAGES</a:t>
            </a:r>
          </a:p>
        </p:txBody>
      </p:sp>
      <p:sp>
        <p:nvSpPr>
          <p:cNvPr id="13" name="Object 12"/>
          <p:cNvSpPr txBox="1"/>
          <p:nvPr/>
        </p:nvSpPr>
        <p:spPr>
          <a:xfrm>
            <a:off x="1328938" y="16630802"/>
            <a:ext cx="8135937" cy="1587500"/>
          </a:xfrm>
          <a:prstGeom prst="rect">
            <a:avLst/>
          </a:prstGeom>
          <a:noFill/>
        </p:spPr>
        <p:txBody>
          <a:bodyPr wrap="square" rtlCol="0" anchor="ctr"/>
          <a:lstStyle/>
          <a:p>
            <a:pPr algn="ctr">
              <a:lnSpc>
                <a:spcPts val="6300"/>
              </a:lnSpc>
              <a:buNone/>
            </a:pPr>
            <a:r>
              <a:rPr lang="en-US" sz="6300" dirty="0">
                <a:solidFill>
                  <a:srgbClr val="E8772C"/>
                </a:solidFill>
                <a:latin typeface="Fjalla One" pitchFamily="34" charset="0"/>
                <a:ea typeface="Fjalla One" pitchFamily="34" charset="-122"/>
                <a:cs typeface="Fjalla One" pitchFamily="34" charset="-120"/>
              </a:rPr>
              <a:t>Synchronising &amp; Resourcing</a:t>
            </a:r>
            <a:endParaRPr lang="en-US" dirty="0"/>
          </a:p>
        </p:txBody>
      </p:sp>
      <p:sp>
        <p:nvSpPr>
          <p:cNvPr id="14" name="Object 13"/>
          <p:cNvSpPr txBox="1"/>
          <p:nvPr/>
        </p:nvSpPr>
        <p:spPr>
          <a:xfrm>
            <a:off x="2926953" y="18553906"/>
            <a:ext cx="4863876" cy="7094141"/>
          </a:xfrm>
          <a:prstGeom prst="rect">
            <a:avLst/>
          </a:prstGeom>
          <a:noFill/>
        </p:spPr>
        <p:txBody>
          <a:bodyPr wrap="square" rtlCol="0" anchor="ctr"/>
          <a:lstStyle/>
          <a:p>
            <a:pPr algn="ctr">
              <a:lnSpc>
                <a:spcPts val="5200"/>
              </a:lnSpc>
              <a:buNone/>
            </a:pPr>
            <a:r>
              <a:rPr lang="en-US" sz="4300" dirty="0">
                <a:solidFill>
                  <a:srgbClr val="333333"/>
                </a:solidFill>
                <a:latin typeface="Roboto" pitchFamily="34" charset="0"/>
                <a:ea typeface="Roboto" pitchFamily="34" charset="-122"/>
                <a:cs typeface="Roboto" pitchFamily="34" charset="-120"/>
              </a:rPr>
              <a:t>FORMING RELATIONAL COHERENCE AS A GROUP.  ACCESSING INNER AND OUTER SOURCES OF RESILIENCE. </a:t>
            </a:r>
          </a:p>
          <a:p>
            <a:pPr algn="ctr">
              <a:lnSpc>
                <a:spcPts val="5200"/>
              </a:lnSpc>
              <a:buNone/>
            </a:pPr>
            <a:r>
              <a:rPr lang="en-US" sz="4300" dirty="0">
                <a:solidFill>
                  <a:srgbClr val="333333"/>
                </a:solidFill>
                <a:latin typeface="Roboto" pitchFamily="34" charset="0"/>
                <a:ea typeface="Roboto" pitchFamily="34" charset="-122"/>
                <a:cs typeface="Roboto" pitchFamily="34" charset="-120"/>
              </a:rPr>
              <a:t>PRACTISING FOUNDATIONAL SKILLS. </a:t>
            </a:r>
            <a:endParaRPr lang="en-US" dirty="0"/>
          </a:p>
        </p:txBody>
      </p:sp>
      <p:sp>
        <p:nvSpPr>
          <p:cNvPr id="15" name="Object 14"/>
          <p:cNvSpPr txBox="1"/>
          <p:nvPr/>
        </p:nvSpPr>
        <p:spPr>
          <a:xfrm>
            <a:off x="17451985" y="16650955"/>
            <a:ext cx="8135937" cy="1587500"/>
          </a:xfrm>
          <a:prstGeom prst="rect">
            <a:avLst/>
          </a:prstGeom>
          <a:noFill/>
        </p:spPr>
        <p:txBody>
          <a:bodyPr wrap="square" rtlCol="0" anchor="ctr"/>
          <a:lstStyle/>
          <a:p>
            <a:pPr algn="ctr">
              <a:lnSpc>
                <a:spcPts val="6300"/>
              </a:lnSpc>
              <a:buNone/>
            </a:pPr>
            <a:r>
              <a:rPr lang="en-US" sz="6300" dirty="0">
                <a:solidFill>
                  <a:srgbClr val="E8772C"/>
                </a:solidFill>
                <a:latin typeface="Fjalla One" pitchFamily="34" charset="0"/>
                <a:ea typeface="Fjalla One" pitchFamily="34" charset="-122"/>
                <a:cs typeface="Fjalla One" pitchFamily="34" charset="-120"/>
              </a:rPr>
              <a:t>Exploring Individual &amp; Collective Conditioning</a:t>
            </a:r>
            <a:endParaRPr lang="en-US" dirty="0"/>
          </a:p>
        </p:txBody>
      </p:sp>
      <p:sp>
        <p:nvSpPr>
          <p:cNvPr id="16" name="Object 15"/>
          <p:cNvSpPr txBox="1"/>
          <p:nvPr/>
        </p:nvSpPr>
        <p:spPr>
          <a:xfrm>
            <a:off x="19054853" y="18574667"/>
            <a:ext cx="4863876" cy="7739062"/>
          </a:xfrm>
          <a:prstGeom prst="rect">
            <a:avLst/>
          </a:prstGeom>
          <a:noFill/>
        </p:spPr>
        <p:txBody>
          <a:bodyPr wrap="square" rtlCol="0" anchor="ctr"/>
          <a:lstStyle/>
          <a:p>
            <a:pPr algn="ctr">
              <a:lnSpc>
                <a:spcPts val="5200"/>
              </a:lnSpc>
              <a:buNone/>
            </a:pPr>
            <a:r>
              <a:rPr lang="en-US" sz="4300" dirty="0">
                <a:solidFill>
                  <a:srgbClr val="333333"/>
                </a:solidFill>
                <a:latin typeface="Roboto Condensed" pitchFamily="34" charset="0"/>
                <a:ea typeface="Roboto Condensed" pitchFamily="34" charset="-122"/>
                <a:cs typeface="Roboto Condensed" pitchFamily="34" charset="-120"/>
              </a:rPr>
              <a:t>HOW AM  I AFFECTED BY THIS FIELD OF TRAUMA? HOW DOES IT SHAPE OUR CULTURE AND SOCIETAL INSTITUTIONS? BECOMING A CONDUIT OF THE PAST, TO BE VOICED, EXPRESSED AND WITNESSED. </a:t>
            </a:r>
            <a:endParaRPr lang="en-US" dirty="0"/>
          </a:p>
        </p:txBody>
      </p:sp>
      <p:sp>
        <p:nvSpPr>
          <p:cNvPr id="17" name="Object 16"/>
          <p:cNvSpPr txBox="1"/>
          <p:nvPr/>
        </p:nvSpPr>
        <p:spPr>
          <a:xfrm>
            <a:off x="25598438" y="16650955"/>
            <a:ext cx="8135937" cy="1587500"/>
          </a:xfrm>
          <a:prstGeom prst="rect">
            <a:avLst/>
          </a:prstGeom>
          <a:noFill/>
        </p:spPr>
        <p:txBody>
          <a:bodyPr wrap="square" rtlCol="0" anchor="ctr"/>
          <a:lstStyle/>
          <a:p>
            <a:pPr algn="ctr">
              <a:lnSpc>
                <a:spcPts val="6300"/>
              </a:lnSpc>
              <a:buNone/>
            </a:pPr>
            <a:r>
              <a:rPr lang="en-US" sz="6300" dirty="0">
                <a:solidFill>
                  <a:srgbClr val="E8772C"/>
                </a:solidFill>
                <a:latin typeface="Fjalla One" pitchFamily="34" charset="0"/>
                <a:ea typeface="Fjalla One" pitchFamily="34" charset="-122"/>
                <a:cs typeface="Fjalla One" pitchFamily="34" charset="-120"/>
              </a:rPr>
              <a:t>Listening to Voices </a:t>
            </a:r>
          </a:p>
          <a:p>
            <a:pPr algn="ctr">
              <a:lnSpc>
                <a:spcPts val="6300"/>
              </a:lnSpc>
              <a:buNone/>
            </a:pPr>
            <a:r>
              <a:rPr lang="en-US" sz="6300" dirty="0">
                <a:solidFill>
                  <a:srgbClr val="E8772C"/>
                </a:solidFill>
                <a:latin typeface="Fjalla One" pitchFamily="34" charset="0"/>
                <a:ea typeface="Fjalla One" pitchFamily="34" charset="-122"/>
                <a:cs typeface="Fjalla One" pitchFamily="34" charset="-120"/>
              </a:rPr>
              <a:t>from the Field</a:t>
            </a:r>
            <a:endParaRPr lang="en-US" dirty="0"/>
          </a:p>
        </p:txBody>
      </p:sp>
      <p:sp>
        <p:nvSpPr>
          <p:cNvPr id="18" name="Object 17"/>
          <p:cNvSpPr txBox="1"/>
          <p:nvPr/>
        </p:nvSpPr>
        <p:spPr>
          <a:xfrm>
            <a:off x="27185938" y="18574060"/>
            <a:ext cx="4863876" cy="8383984"/>
          </a:xfrm>
          <a:prstGeom prst="rect">
            <a:avLst/>
          </a:prstGeom>
          <a:noFill/>
        </p:spPr>
        <p:txBody>
          <a:bodyPr wrap="square" rtlCol="0" anchor="ctr"/>
          <a:lstStyle/>
          <a:p>
            <a:pPr algn="ctr">
              <a:lnSpc>
                <a:spcPts val="5200"/>
              </a:lnSpc>
              <a:buNone/>
            </a:pPr>
            <a:r>
              <a:rPr lang="en-US" sz="4300" dirty="0">
                <a:solidFill>
                  <a:srgbClr val="333333"/>
                </a:solidFill>
                <a:latin typeface="Roboto Condensed" pitchFamily="34" charset="0"/>
                <a:ea typeface="Roboto Condensed" pitchFamily="34" charset="-122"/>
                <a:cs typeface="Roboto Condensed" pitchFamily="34" charset="-120"/>
              </a:rPr>
              <a:t>TRACKING THE SPECIFICITY OF INDIVIDUAL AND COLLECTIVE VOICES THAT ARISE. CONNECTING TO ANCESTRAL ROOTS. CLOSING IN ON THE  ETHICAL VIOLATION THAT TOOK PLACE. AWARENESS OF HOW SACRED LAW WAS CROSSED.</a:t>
            </a:r>
            <a:endParaRPr lang="en-US" dirty="0"/>
          </a:p>
        </p:txBody>
      </p:sp>
      <p:sp>
        <p:nvSpPr>
          <p:cNvPr id="19" name="Object 18"/>
          <p:cNvSpPr txBox="1"/>
          <p:nvPr/>
        </p:nvSpPr>
        <p:spPr>
          <a:xfrm>
            <a:off x="41771094" y="16630802"/>
            <a:ext cx="8135937" cy="1587500"/>
          </a:xfrm>
          <a:prstGeom prst="rect">
            <a:avLst/>
          </a:prstGeom>
          <a:noFill/>
        </p:spPr>
        <p:txBody>
          <a:bodyPr wrap="square" rtlCol="0" anchor="ctr"/>
          <a:lstStyle/>
          <a:p>
            <a:pPr algn="ctr">
              <a:lnSpc>
                <a:spcPts val="6300"/>
              </a:lnSpc>
              <a:buNone/>
            </a:pPr>
            <a:r>
              <a:rPr lang="en-US" sz="6300" dirty="0">
                <a:solidFill>
                  <a:srgbClr val="E8772C"/>
                </a:solidFill>
                <a:latin typeface="Fjalla One" pitchFamily="34" charset="0"/>
                <a:ea typeface="Fjalla One" pitchFamily="34" charset="-122"/>
                <a:cs typeface="Fjalla One" pitchFamily="34" charset="-120"/>
              </a:rPr>
              <a:t>Transforming &amp; </a:t>
            </a:r>
          </a:p>
          <a:p>
            <a:pPr algn="ctr">
              <a:lnSpc>
                <a:spcPts val="6300"/>
              </a:lnSpc>
              <a:buNone/>
            </a:pPr>
            <a:r>
              <a:rPr lang="en-US" sz="6300" dirty="0">
                <a:solidFill>
                  <a:srgbClr val="E8772C"/>
                </a:solidFill>
                <a:latin typeface="Fjalla One" pitchFamily="34" charset="0"/>
                <a:ea typeface="Fjalla One" pitchFamily="34" charset="-122"/>
                <a:cs typeface="Fjalla One" pitchFamily="34" charset="-120"/>
              </a:rPr>
              <a:t>Meta-learning</a:t>
            </a:r>
            <a:endParaRPr lang="en-US" dirty="0"/>
          </a:p>
        </p:txBody>
      </p:sp>
      <p:sp>
        <p:nvSpPr>
          <p:cNvPr id="20" name="Object 19"/>
          <p:cNvSpPr txBox="1"/>
          <p:nvPr/>
        </p:nvSpPr>
        <p:spPr>
          <a:xfrm>
            <a:off x="43358594" y="18553906"/>
            <a:ext cx="4863876" cy="7739062"/>
          </a:xfrm>
          <a:prstGeom prst="rect">
            <a:avLst/>
          </a:prstGeom>
          <a:noFill/>
        </p:spPr>
        <p:txBody>
          <a:bodyPr wrap="square" rtlCol="0" anchor="ctr"/>
          <a:lstStyle/>
          <a:p>
            <a:pPr algn="ctr">
              <a:lnSpc>
                <a:spcPts val="5200"/>
              </a:lnSpc>
              <a:buNone/>
            </a:pPr>
            <a:r>
              <a:rPr lang="en-US" sz="4300" dirty="0">
                <a:solidFill>
                  <a:srgbClr val="333333"/>
                </a:solidFill>
                <a:latin typeface="Roboto Condensed" pitchFamily="34" charset="0"/>
                <a:ea typeface="Roboto Condensed" pitchFamily="34" charset="-122"/>
                <a:cs typeface="Roboto Condensed" pitchFamily="34" charset="-120"/>
              </a:rPr>
              <a:t>WHAT STEPS ARE NEEDED TO ALLOW FOR RESTORATION? MIGHT THERE BE CONCRETE STEPS ARISING FROM OUR JOURNEY TOGETHER? </a:t>
            </a:r>
          </a:p>
          <a:p>
            <a:pPr algn="ctr">
              <a:lnSpc>
                <a:spcPts val="5200"/>
              </a:lnSpc>
              <a:buNone/>
            </a:pPr>
            <a:r>
              <a:rPr lang="en-US" sz="4300" dirty="0">
                <a:solidFill>
                  <a:srgbClr val="333333"/>
                </a:solidFill>
                <a:latin typeface="Roboto Condensed" pitchFamily="34" charset="0"/>
                <a:ea typeface="Roboto Condensed" pitchFamily="34" charset="-122"/>
                <a:cs typeface="Roboto Condensed" pitchFamily="34" charset="-120"/>
              </a:rPr>
              <a:t>WE ARE RESTORING THE FLOW OF LIGHT IN THE FABRIC OF LIFE.</a:t>
            </a:r>
            <a:endParaRPr lang="en-US" dirty="0"/>
          </a:p>
        </p:txBody>
      </p:sp>
      <p:sp>
        <p:nvSpPr>
          <p:cNvPr id="21" name="Object 20"/>
          <p:cNvSpPr txBox="1"/>
          <p:nvPr/>
        </p:nvSpPr>
        <p:spPr>
          <a:xfrm>
            <a:off x="9525000" y="16630802"/>
            <a:ext cx="8135937" cy="1587500"/>
          </a:xfrm>
          <a:prstGeom prst="rect">
            <a:avLst/>
          </a:prstGeom>
          <a:noFill/>
        </p:spPr>
        <p:txBody>
          <a:bodyPr wrap="square" rtlCol="0" anchor="ctr"/>
          <a:lstStyle/>
          <a:p>
            <a:pPr algn="ctr">
              <a:lnSpc>
                <a:spcPts val="6300"/>
              </a:lnSpc>
              <a:buNone/>
            </a:pPr>
            <a:r>
              <a:rPr lang="en-US" sz="6300" dirty="0">
                <a:solidFill>
                  <a:srgbClr val="E8772C"/>
                </a:solidFill>
                <a:latin typeface="Fjalla One" pitchFamily="34" charset="0"/>
                <a:ea typeface="Fjalla One" pitchFamily="34" charset="-122"/>
                <a:cs typeface="Fjalla One" pitchFamily="34" charset="-120"/>
              </a:rPr>
              <a:t>Meeting the Collective Trauma Landscape</a:t>
            </a:r>
            <a:endParaRPr lang="en-US" dirty="0"/>
          </a:p>
        </p:txBody>
      </p:sp>
      <p:sp>
        <p:nvSpPr>
          <p:cNvPr id="22" name="Object 21"/>
          <p:cNvSpPr txBox="1"/>
          <p:nvPr/>
        </p:nvSpPr>
        <p:spPr>
          <a:xfrm>
            <a:off x="11112500" y="18553906"/>
            <a:ext cx="4863876" cy="7739062"/>
          </a:xfrm>
          <a:prstGeom prst="rect">
            <a:avLst/>
          </a:prstGeom>
          <a:noFill/>
        </p:spPr>
        <p:txBody>
          <a:bodyPr wrap="square" rtlCol="0" anchor="ctr"/>
          <a:lstStyle/>
          <a:p>
            <a:pPr algn="ctr">
              <a:lnSpc>
                <a:spcPts val="5200"/>
              </a:lnSpc>
              <a:buNone/>
            </a:pPr>
            <a:r>
              <a:rPr lang="en-US" sz="4300" dirty="0">
                <a:solidFill>
                  <a:srgbClr val="333333"/>
                </a:solidFill>
                <a:latin typeface="Roboto Condensed" pitchFamily="34" charset="0"/>
                <a:ea typeface="Roboto Condensed" pitchFamily="34" charset="-122"/>
                <a:cs typeface="Roboto Condensed" pitchFamily="34" charset="-120"/>
              </a:rPr>
              <a:t>EXPLORING THE HISTORICAL BACKGROUND AND ACKNOWLEDGING DISCREPANCIES IN INFORMATION. ACCESSING DENIAL OR REPRESSION OF THE TRAUMA. </a:t>
            </a:r>
          </a:p>
          <a:p>
            <a:pPr algn="ctr">
              <a:lnSpc>
                <a:spcPts val="5200"/>
              </a:lnSpc>
              <a:buNone/>
            </a:pPr>
            <a:r>
              <a:rPr lang="en-US" sz="4300" dirty="0">
                <a:solidFill>
                  <a:srgbClr val="333333"/>
                </a:solidFill>
                <a:latin typeface="Roboto Condensed" pitchFamily="34" charset="0"/>
                <a:ea typeface="Roboto Condensed" pitchFamily="34" charset="-122"/>
                <a:cs typeface="Roboto Condensed" pitchFamily="34" charset="-120"/>
              </a:rPr>
              <a:t>MEETING THE ENERGY LANDSCAPE.</a:t>
            </a:r>
            <a:endParaRPr lang="en-US" dirty="0"/>
          </a:p>
        </p:txBody>
      </p:sp>
      <p:sp>
        <p:nvSpPr>
          <p:cNvPr id="23" name="Object 22"/>
          <p:cNvSpPr txBox="1"/>
          <p:nvPr/>
        </p:nvSpPr>
        <p:spPr>
          <a:xfrm>
            <a:off x="33833594" y="16630802"/>
            <a:ext cx="8135937" cy="1587500"/>
          </a:xfrm>
          <a:prstGeom prst="rect">
            <a:avLst/>
          </a:prstGeom>
          <a:noFill/>
        </p:spPr>
        <p:txBody>
          <a:bodyPr wrap="square" rtlCol="0" anchor="ctr"/>
          <a:lstStyle/>
          <a:p>
            <a:pPr algn="ctr">
              <a:lnSpc>
                <a:spcPts val="6300"/>
              </a:lnSpc>
              <a:buNone/>
            </a:pPr>
            <a:r>
              <a:rPr lang="en-US" sz="6300" dirty="0">
                <a:solidFill>
                  <a:srgbClr val="E8772C"/>
                </a:solidFill>
                <a:latin typeface="Fjalla One" pitchFamily="34" charset="0"/>
                <a:ea typeface="Fjalla One" pitchFamily="34" charset="-122"/>
                <a:cs typeface="Fjalla One" pitchFamily="34" charset="-120"/>
              </a:rPr>
              <a:t>Integration and Reflection</a:t>
            </a:r>
            <a:endParaRPr lang="en-US" dirty="0"/>
          </a:p>
        </p:txBody>
      </p:sp>
      <p:sp>
        <p:nvSpPr>
          <p:cNvPr id="24" name="Object 23"/>
          <p:cNvSpPr txBox="1"/>
          <p:nvPr/>
        </p:nvSpPr>
        <p:spPr>
          <a:xfrm>
            <a:off x="35421094" y="18553906"/>
            <a:ext cx="4863876" cy="8383984"/>
          </a:xfrm>
          <a:prstGeom prst="rect">
            <a:avLst/>
          </a:prstGeom>
          <a:noFill/>
        </p:spPr>
        <p:txBody>
          <a:bodyPr wrap="square" rtlCol="0" anchor="ctr"/>
          <a:lstStyle/>
          <a:p>
            <a:pPr algn="ctr">
              <a:lnSpc>
                <a:spcPts val="5200"/>
              </a:lnSpc>
              <a:buNone/>
            </a:pPr>
            <a:r>
              <a:rPr lang="en-US" sz="4300" dirty="0">
                <a:solidFill>
                  <a:srgbClr val="333333"/>
                </a:solidFill>
                <a:latin typeface="Roboto Condensed" pitchFamily="34" charset="0"/>
                <a:ea typeface="Roboto Condensed" pitchFamily="34" charset="-122"/>
                <a:cs typeface="Roboto Condensed" pitchFamily="34" charset="-120"/>
              </a:rPr>
              <a:t>RETURNING TO SYNCHRONISING BODY, EMOTIONS, MIND AND SPIRIT TO BEGIN INTEGRATION. WHEN THERE IS STILL TOO MUCH TRAUMA CAPTURED IN THE PERMAFROST, RESTORATION REMAINS A CONCEPT.   </a:t>
            </a:r>
            <a:endParaRPr lang="en-US" dirty="0"/>
          </a:p>
        </p:txBody>
      </p:sp>
      <p:pic>
        <p:nvPicPr>
          <p:cNvPr id="33" name="Picture 32" descr="Logo&#10;&#10;Description automatically generated">
            <a:extLst>
              <a:ext uri="{FF2B5EF4-FFF2-40B4-BE49-F238E27FC236}">
                <a16:creationId xmlns:a16="http://schemas.microsoft.com/office/drawing/2014/main" id="{29844EB3-1662-6744-8F1E-F1549E6E9CC3}"/>
              </a:ext>
            </a:extLst>
          </p:cNvPr>
          <p:cNvPicPr>
            <a:picLocks noChangeAspect="1"/>
          </p:cNvPicPr>
          <p:nvPr/>
        </p:nvPicPr>
        <p:blipFill>
          <a:blip r:embed="rId11"/>
          <a:stretch>
            <a:fillRect/>
          </a:stretch>
        </p:blipFill>
        <p:spPr>
          <a:xfrm>
            <a:off x="24246518" y="1412402"/>
            <a:ext cx="2703840" cy="270384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tretch>
            <a:fillRect/>
          </a:stretch>
        </p:blipFill>
        <p:spPr>
          <a:xfrm>
            <a:off x="0" y="0"/>
            <a:ext cx="50800000" cy="28575000"/>
          </a:xfrm>
          <a:prstGeom prst="rect">
            <a:avLst/>
          </a:prstGeom>
        </p:spPr>
      </p:pic>
      <p:pic>
        <p:nvPicPr>
          <p:cNvPr id="4" name="Object 3" descr="preencoded.png"/>
          <p:cNvPicPr>
            <a:picLocks noChangeAspect="1"/>
          </p:cNvPicPr>
          <p:nvPr/>
        </p:nvPicPr>
        <p:blipFill>
          <a:blip r:embed="rId4"/>
          <a:stretch>
            <a:fillRect/>
          </a:stretch>
        </p:blipFill>
        <p:spPr>
          <a:xfrm>
            <a:off x="2282031" y="7639844"/>
            <a:ext cx="11807031" cy="11162109"/>
          </a:xfrm>
          <a:prstGeom prst="rect">
            <a:avLst/>
          </a:prstGeom>
        </p:spPr>
      </p:pic>
      <p:pic>
        <p:nvPicPr>
          <p:cNvPr id="5" name="Object 4" descr="preencoded.png"/>
          <p:cNvPicPr>
            <a:picLocks noChangeAspect="1"/>
          </p:cNvPicPr>
          <p:nvPr/>
        </p:nvPicPr>
        <p:blipFill>
          <a:blip r:embed="rId5"/>
          <a:stretch>
            <a:fillRect/>
          </a:stretch>
        </p:blipFill>
        <p:spPr>
          <a:xfrm>
            <a:off x="2877344" y="8086328"/>
            <a:ext cx="10616406" cy="10269141"/>
          </a:xfrm>
          <a:prstGeom prst="rect">
            <a:avLst/>
          </a:prstGeom>
        </p:spPr>
      </p:pic>
      <p:pic>
        <p:nvPicPr>
          <p:cNvPr id="6" name="Object 5" descr="preencoded.png"/>
          <p:cNvPicPr>
            <a:picLocks noChangeAspect="1"/>
          </p:cNvPicPr>
          <p:nvPr/>
        </p:nvPicPr>
        <p:blipFill>
          <a:blip r:embed="rId6"/>
          <a:stretch>
            <a:fillRect/>
          </a:stretch>
        </p:blipFill>
        <p:spPr>
          <a:xfrm>
            <a:off x="14833203" y="7639844"/>
            <a:ext cx="18107422" cy="18702734"/>
          </a:xfrm>
          <a:prstGeom prst="rect">
            <a:avLst/>
          </a:prstGeom>
        </p:spPr>
      </p:pic>
      <p:pic>
        <p:nvPicPr>
          <p:cNvPr id="7" name="Object 6" descr="preencoded.png"/>
          <p:cNvPicPr>
            <a:picLocks noChangeAspect="1"/>
          </p:cNvPicPr>
          <p:nvPr/>
        </p:nvPicPr>
        <p:blipFill>
          <a:blip r:embed="rId7"/>
          <a:stretch>
            <a:fillRect/>
          </a:stretch>
        </p:blipFill>
        <p:spPr>
          <a:xfrm>
            <a:off x="1637109" y="26789063"/>
            <a:ext cx="46930469" cy="843359"/>
          </a:xfrm>
          <a:prstGeom prst="rect">
            <a:avLst/>
          </a:prstGeom>
        </p:spPr>
      </p:pic>
      <p:pic>
        <p:nvPicPr>
          <p:cNvPr id="8" name="Object 7" descr="preencoded.png"/>
          <p:cNvPicPr>
            <a:picLocks noChangeAspect="1"/>
          </p:cNvPicPr>
          <p:nvPr/>
        </p:nvPicPr>
        <p:blipFill>
          <a:blip r:embed="rId8"/>
          <a:stretch>
            <a:fillRect/>
          </a:stretch>
        </p:blipFill>
        <p:spPr>
          <a:xfrm>
            <a:off x="2282031" y="19645313"/>
            <a:ext cx="11807031" cy="6697266"/>
          </a:xfrm>
          <a:prstGeom prst="rect">
            <a:avLst/>
          </a:prstGeom>
        </p:spPr>
      </p:pic>
      <p:pic>
        <p:nvPicPr>
          <p:cNvPr id="9" name="Object 8" descr="preencoded.png"/>
          <p:cNvPicPr>
            <a:picLocks noChangeAspect="1"/>
          </p:cNvPicPr>
          <p:nvPr/>
        </p:nvPicPr>
        <p:blipFill>
          <a:blip r:embed="rId9"/>
          <a:stretch>
            <a:fillRect/>
          </a:stretch>
        </p:blipFill>
        <p:spPr>
          <a:xfrm>
            <a:off x="33684766" y="16916797"/>
            <a:ext cx="14535547" cy="9425781"/>
          </a:xfrm>
          <a:prstGeom prst="rect">
            <a:avLst/>
          </a:prstGeom>
        </p:spPr>
      </p:pic>
      <p:pic>
        <p:nvPicPr>
          <p:cNvPr id="10" name="Object 9" descr="preencoded.png"/>
          <p:cNvPicPr>
            <a:picLocks noChangeAspect="1"/>
          </p:cNvPicPr>
          <p:nvPr/>
        </p:nvPicPr>
        <p:blipFill>
          <a:blip r:embed="rId10"/>
          <a:stretch>
            <a:fillRect/>
          </a:stretch>
        </p:blipFill>
        <p:spPr>
          <a:xfrm>
            <a:off x="33684766" y="7639844"/>
            <a:ext cx="14535547" cy="8279742"/>
          </a:xfrm>
          <a:prstGeom prst="rect">
            <a:avLst/>
          </a:prstGeom>
        </p:spPr>
      </p:pic>
      <p:pic>
        <p:nvPicPr>
          <p:cNvPr id="11" name="Object 10" descr="preencoded.png"/>
          <p:cNvPicPr>
            <a:picLocks noChangeAspect="1"/>
          </p:cNvPicPr>
          <p:nvPr/>
        </p:nvPicPr>
        <p:blipFill>
          <a:blip r:embed="rId11"/>
          <a:stretch>
            <a:fillRect/>
          </a:stretch>
        </p:blipFill>
        <p:spPr>
          <a:xfrm>
            <a:off x="34180859" y="17512109"/>
            <a:ext cx="13444141" cy="8235156"/>
          </a:xfrm>
          <a:prstGeom prst="rect">
            <a:avLst/>
          </a:prstGeom>
        </p:spPr>
      </p:pic>
      <p:sp>
        <p:nvSpPr>
          <p:cNvPr id="14" name="Object 13"/>
          <p:cNvSpPr txBox="1"/>
          <p:nvPr/>
        </p:nvSpPr>
        <p:spPr>
          <a:xfrm>
            <a:off x="5903516" y="4663281"/>
            <a:ext cx="39916943" cy="2083594"/>
          </a:xfrm>
          <a:prstGeom prst="rect">
            <a:avLst/>
          </a:prstGeom>
          <a:noFill/>
        </p:spPr>
        <p:txBody>
          <a:bodyPr wrap="square" rtlCol="0" anchor="ctr"/>
          <a:lstStyle/>
          <a:p>
            <a:pPr algn="ctr">
              <a:buNone/>
            </a:pPr>
            <a:r>
              <a:rPr lang="en-US" sz="7000" dirty="0">
                <a:solidFill>
                  <a:srgbClr val="333333"/>
                </a:solidFill>
                <a:latin typeface="Fjalla One" pitchFamily="34" charset="0"/>
                <a:ea typeface="Fjalla One" pitchFamily="34" charset="-122"/>
                <a:cs typeface="Fjalla One" pitchFamily="34" charset="-120"/>
              </a:rPr>
              <a:t> We provide access to the outcomes of our learning and research in our Study Room and Resource Library. We are building circles of contributing experts, researchers and PP facilitators.</a:t>
            </a:r>
            <a:endParaRPr lang="en-US" dirty="0"/>
          </a:p>
        </p:txBody>
      </p:sp>
      <p:sp>
        <p:nvSpPr>
          <p:cNvPr id="15" name="Object 14"/>
          <p:cNvSpPr txBox="1"/>
          <p:nvPr/>
        </p:nvSpPr>
        <p:spPr>
          <a:xfrm>
            <a:off x="16056074" y="14337109"/>
            <a:ext cx="15661680" cy="12005469"/>
          </a:xfrm>
          <a:prstGeom prst="rect">
            <a:avLst/>
          </a:prstGeom>
          <a:noFill/>
        </p:spPr>
        <p:txBody>
          <a:bodyPr wrap="square" rtlCol="0" anchor="ctr"/>
          <a:lstStyle/>
          <a:p>
            <a:pPr algn="ctr">
              <a:buNone/>
            </a:pPr>
            <a:r>
              <a:rPr lang="en-US" sz="6300" dirty="0">
                <a:solidFill>
                  <a:srgbClr val="343333"/>
                </a:solidFill>
                <a:latin typeface="Roboto" pitchFamily="34" charset="0"/>
                <a:ea typeface="Roboto" pitchFamily="34" charset="-122"/>
                <a:cs typeface="Roboto" pitchFamily="34" charset="-120"/>
              </a:rPr>
              <a:t>We are working with surveys to elicit information from our CTIP and LAB teams and participants. Our central research questions is: </a:t>
            </a:r>
          </a:p>
          <a:p>
            <a:pPr algn="ctr">
              <a:buNone/>
            </a:pPr>
            <a:r>
              <a:rPr lang="en-US" sz="6300" dirty="0">
                <a:solidFill>
                  <a:srgbClr val="343333"/>
                </a:solidFill>
                <a:latin typeface="Roboto" pitchFamily="34" charset="0"/>
                <a:ea typeface="Roboto" pitchFamily="34" charset="-122"/>
                <a:cs typeface="Roboto" pitchFamily="34" charset="-120"/>
              </a:rPr>
              <a:t>‘Can coherent we-spaces and a process of witnessing collective and intergenerational trauma lead to an integration and eventual healing of collective trauma?’</a:t>
            </a:r>
            <a:endParaRPr lang="en-US" dirty="0"/>
          </a:p>
        </p:txBody>
      </p:sp>
      <p:sp>
        <p:nvSpPr>
          <p:cNvPr id="16" name="Object 15"/>
          <p:cNvSpPr txBox="1"/>
          <p:nvPr/>
        </p:nvSpPr>
        <p:spPr>
          <a:xfrm>
            <a:off x="2877344" y="22671484"/>
            <a:ext cx="11237764" cy="3075781"/>
          </a:xfrm>
          <a:prstGeom prst="rect">
            <a:avLst/>
          </a:prstGeom>
          <a:noFill/>
        </p:spPr>
        <p:txBody>
          <a:bodyPr wrap="square" rtlCol="0" anchor="ctr"/>
          <a:lstStyle/>
          <a:p>
            <a:pPr algn="ctr">
              <a:buNone/>
            </a:pPr>
            <a:r>
              <a:rPr lang="en-US" sz="10200" dirty="0">
                <a:solidFill>
                  <a:srgbClr val="333333"/>
                </a:solidFill>
                <a:latin typeface="Fjalla One" pitchFamily="34" charset="0"/>
                <a:ea typeface="Fjalla One" pitchFamily="34" charset="-122"/>
                <a:cs typeface="Fjalla One" pitchFamily="34" charset="-120"/>
              </a:rPr>
              <a:t>Surveys                  56</a:t>
            </a:r>
          </a:p>
          <a:p>
            <a:pPr algn="ctr">
              <a:buNone/>
            </a:pPr>
            <a:r>
              <a:rPr lang="en-US" sz="10200" dirty="0">
                <a:solidFill>
                  <a:srgbClr val="333333"/>
                </a:solidFill>
                <a:latin typeface="Fjalla One" pitchFamily="34" charset="0"/>
                <a:ea typeface="Fjalla One" pitchFamily="34" charset="-122"/>
                <a:cs typeface="Fjalla One" pitchFamily="34" charset="-120"/>
              </a:rPr>
              <a:t>Responses       2.820</a:t>
            </a:r>
            <a:endParaRPr lang="en-US" dirty="0"/>
          </a:p>
        </p:txBody>
      </p:sp>
      <p:sp>
        <p:nvSpPr>
          <p:cNvPr id="17" name="Object 16"/>
          <p:cNvSpPr txBox="1"/>
          <p:nvPr/>
        </p:nvSpPr>
        <p:spPr>
          <a:xfrm>
            <a:off x="20698032" y="12898437"/>
            <a:ext cx="6427371" cy="1637109"/>
          </a:xfrm>
          <a:prstGeom prst="rect">
            <a:avLst/>
          </a:prstGeom>
          <a:noFill/>
        </p:spPr>
        <p:txBody>
          <a:bodyPr wrap="square" rtlCol="0" anchor="ctr"/>
          <a:lstStyle/>
          <a:p>
            <a:pPr>
              <a:buNone/>
            </a:pPr>
            <a:r>
              <a:rPr lang="en-US" sz="10900" dirty="0">
                <a:solidFill>
                  <a:srgbClr val="333333"/>
                </a:solidFill>
                <a:latin typeface="Fjalla One" pitchFamily="34" charset="0"/>
                <a:ea typeface="Fjalla One" pitchFamily="34" charset="-122"/>
                <a:cs typeface="Fjalla One" pitchFamily="34" charset="-120"/>
              </a:rPr>
              <a:t>RESEARCH</a:t>
            </a:r>
            <a:endParaRPr lang="en-US" dirty="0"/>
          </a:p>
        </p:txBody>
      </p:sp>
      <p:sp>
        <p:nvSpPr>
          <p:cNvPr id="18" name="Object 17"/>
          <p:cNvSpPr txBox="1"/>
          <p:nvPr/>
        </p:nvSpPr>
        <p:spPr>
          <a:xfrm>
            <a:off x="34528125" y="9376172"/>
            <a:ext cx="13119199" cy="5208984"/>
          </a:xfrm>
          <a:prstGeom prst="rect">
            <a:avLst/>
          </a:prstGeom>
          <a:noFill/>
        </p:spPr>
        <p:txBody>
          <a:bodyPr wrap="square" rtlCol="0" anchor="ctr"/>
          <a:lstStyle/>
          <a:p>
            <a:pPr algn="ctr">
              <a:buNone/>
            </a:pPr>
            <a:r>
              <a:rPr lang="en-US" sz="5100" dirty="0">
                <a:solidFill>
                  <a:srgbClr val="333333"/>
                </a:solidFill>
                <a:latin typeface="Fjalla One" pitchFamily="34" charset="0"/>
                <a:ea typeface="Fjalla One" pitchFamily="34" charset="-122"/>
                <a:cs typeface="Fjalla One" pitchFamily="34" charset="-120"/>
              </a:rPr>
              <a:t>"I loved how the arc of our experience in our course community of 1,500 participants made it possible for me to understand how overwhelm and numbness shows up in the collective."</a:t>
            </a:r>
          </a:p>
          <a:p>
            <a:pPr algn="ctr">
              <a:buNone/>
            </a:pPr>
            <a:r>
              <a:rPr lang="en-US" sz="5100" dirty="0">
                <a:solidFill>
                  <a:srgbClr val="333333"/>
                </a:solidFill>
                <a:latin typeface="Fjalla One" pitchFamily="34" charset="0"/>
                <a:ea typeface="Fjalla One" pitchFamily="34" charset="-122"/>
                <a:cs typeface="Fjalla One" pitchFamily="34" charset="-120"/>
              </a:rPr>
              <a:t>Naser Al S. - Artist, </a:t>
            </a:r>
          </a:p>
          <a:p>
            <a:pPr algn="ctr">
              <a:buNone/>
            </a:pPr>
            <a:r>
              <a:rPr lang="en-US" sz="5100" dirty="0">
                <a:solidFill>
                  <a:srgbClr val="333333"/>
                </a:solidFill>
                <a:latin typeface="Fjalla One" pitchFamily="34" charset="0"/>
                <a:ea typeface="Fjalla One" pitchFamily="34" charset="-122"/>
                <a:cs typeface="Fjalla One" pitchFamily="34" charset="-120"/>
              </a:rPr>
              <a:t>United Arab Emirates</a:t>
            </a:r>
            <a:endParaRPr lang="en-US" dirty="0"/>
          </a:p>
        </p:txBody>
      </p:sp>
      <p:sp>
        <p:nvSpPr>
          <p:cNvPr id="19" name="Object 18"/>
          <p:cNvSpPr txBox="1"/>
          <p:nvPr/>
        </p:nvSpPr>
        <p:spPr>
          <a:xfrm>
            <a:off x="9996333" y="1808230"/>
            <a:ext cx="31402645" cy="2133203"/>
          </a:xfrm>
          <a:prstGeom prst="rect">
            <a:avLst/>
          </a:prstGeom>
          <a:noFill/>
        </p:spPr>
        <p:txBody>
          <a:bodyPr wrap="square" rtlCol="0" anchor="ctr"/>
          <a:lstStyle/>
          <a:p>
            <a:pPr algn="ctr"/>
            <a:r>
              <a:rPr lang="en-US" sz="14100" dirty="0">
                <a:solidFill>
                  <a:srgbClr val="D24B0E"/>
                </a:solidFill>
                <a:latin typeface="Fjalla One" pitchFamily="34" charset="0"/>
                <a:ea typeface="Fjalla One" pitchFamily="34" charset="-122"/>
              </a:rPr>
              <a:t>4. LEARN - META LEARNING FRAMEWORK</a:t>
            </a:r>
          </a:p>
        </p:txBody>
      </p:sp>
      <p:pic>
        <p:nvPicPr>
          <p:cNvPr id="20" name="Picture 19" descr="Schematic, icon&#10;&#10;Description automatically generated">
            <a:extLst>
              <a:ext uri="{FF2B5EF4-FFF2-40B4-BE49-F238E27FC236}">
                <a16:creationId xmlns:a16="http://schemas.microsoft.com/office/drawing/2014/main" id="{1DA56675-FA1F-6D4C-ADAD-F089529FF698}"/>
              </a:ext>
            </a:extLst>
          </p:cNvPr>
          <p:cNvPicPr>
            <a:picLocks noChangeAspect="1"/>
          </p:cNvPicPr>
          <p:nvPr/>
        </p:nvPicPr>
        <p:blipFill>
          <a:blip r:embed="rId12"/>
          <a:stretch>
            <a:fillRect/>
          </a:stretch>
        </p:blipFill>
        <p:spPr>
          <a:xfrm>
            <a:off x="21934287" y="8529636"/>
            <a:ext cx="3954860" cy="3954860"/>
          </a:xfrm>
          <a:prstGeom prst="rect">
            <a:avLst/>
          </a:prstGeom>
        </p:spPr>
      </p:pic>
      <p:pic>
        <p:nvPicPr>
          <p:cNvPr id="22" name="Picture 21" descr="Icon&#10;&#10;Description automatically generated">
            <a:extLst>
              <a:ext uri="{FF2B5EF4-FFF2-40B4-BE49-F238E27FC236}">
                <a16:creationId xmlns:a16="http://schemas.microsoft.com/office/drawing/2014/main" id="{7C34B82F-5AF3-A44E-9B33-0F4A5C19DAC7}"/>
              </a:ext>
            </a:extLst>
          </p:cNvPr>
          <p:cNvPicPr>
            <a:picLocks noChangeAspect="1"/>
          </p:cNvPicPr>
          <p:nvPr/>
        </p:nvPicPr>
        <p:blipFill>
          <a:blip r:embed="rId13"/>
          <a:stretch>
            <a:fillRect/>
          </a:stretch>
        </p:blipFill>
        <p:spPr>
          <a:xfrm>
            <a:off x="7050865" y="20101683"/>
            <a:ext cx="2890722" cy="289072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tretch>
            <a:fillRect/>
          </a:stretch>
        </p:blipFill>
        <p:spPr>
          <a:xfrm>
            <a:off x="-297657" y="0"/>
            <a:ext cx="50800000" cy="28575000"/>
          </a:xfrm>
          <a:prstGeom prst="rect">
            <a:avLst/>
          </a:prstGeom>
        </p:spPr>
      </p:pic>
      <p:pic>
        <p:nvPicPr>
          <p:cNvPr id="4" name="Object 3" descr="preencoded.png"/>
          <p:cNvPicPr>
            <a:picLocks noChangeAspect="1"/>
          </p:cNvPicPr>
          <p:nvPr/>
        </p:nvPicPr>
        <p:blipFill>
          <a:blip r:embed="rId4"/>
          <a:stretch>
            <a:fillRect/>
          </a:stretch>
        </p:blipFill>
        <p:spPr>
          <a:xfrm>
            <a:off x="1637109" y="26789063"/>
            <a:ext cx="46930469" cy="843359"/>
          </a:xfrm>
          <a:prstGeom prst="rect">
            <a:avLst/>
          </a:prstGeom>
        </p:spPr>
      </p:pic>
      <p:pic>
        <p:nvPicPr>
          <p:cNvPr id="5" name="Object 4" descr="preencoded.png"/>
          <p:cNvPicPr>
            <a:picLocks noChangeAspect="1"/>
          </p:cNvPicPr>
          <p:nvPr/>
        </p:nvPicPr>
        <p:blipFill>
          <a:blip r:embed="rId5"/>
          <a:stretch>
            <a:fillRect/>
          </a:stretch>
        </p:blipFill>
        <p:spPr>
          <a:xfrm>
            <a:off x="2430859" y="20290234"/>
            <a:ext cx="17462500" cy="6002734"/>
          </a:xfrm>
          <a:prstGeom prst="rect">
            <a:avLst/>
          </a:prstGeom>
        </p:spPr>
      </p:pic>
      <p:pic>
        <p:nvPicPr>
          <p:cNvPr id="6" name="Object 5" descr="preencoded.png"/>
          <p:cNvPicPr>
            <a:picLocks noChangeAspect="1"/>
          </p:cNvPicPr>
          <p:nvPr/>
        </p:nvPicPr>
        <p:blipFill>
          <a:blip r:embed="rId6"/>
          <a:stretch>
            <a:fillRect/>
          </a:stretch>
        </p:blipFill>
        <p:spPr>
          <a:xfrm>
            <a:off x="2430859" y="6796484"/>
            <a:ext cx="17462500" cy="12600781"/>
          </a:xfrm>
          <a:prstGeom prst="rect">
            <a:avLst/>
          </a:prstGeom>
        </p:spPr>
      </p:pic>
      <p:pic>
        <p:nvPicPr>
          <p:cNvPr id="7" name="Object 6" descr="preencoded.png"/>
          <p:cNvPicPr>
            <a:picLocks noChangeAspect="1"/>
          </p:cNvPicPr>
          <p:nvPr/>
        </p:nvPicPr>
        <p:blipFill>
          <a:blip r:embed="rId7"/>
          <a:stretch>
            <a:fillRect/>
          </a:stretch>
        </p:blipFill>
        <p:spPr>
          <a:xfrm>
            <a:off x="34974609" y="6796484"/>
            <a:ext cx="14287500" cy="12551172"/>
          </a:xfrm>
          <a:prstGeom prst="rect">
            <a:avLst/>
          </a:prstGeom>
        </p:spPr>
      </p:pic>
      <p:pic>
        <p:nvPicPr>
          <p:cNvPr id="8" name="Object 7" descr="preencoded.png"/>
          <p:cNvPicPr>
            <a:picLocks noChangeAspect="1"/>
          </p:cNvPicPr>
          <p:nvPr/>
        </p:nvPicPr>
        <p:blipFill>
          <a:blip r:embed="rId8"/>
          <a:stretch>
            <a:fillRect/>
          </a:stretch>
        </p:blipFill>
        <p:spPr>
          <a:xfrm>
            <a:off x="20488672" y="6796484"/>
            <a:ext cx="13890625" cy="19496484"/>
          </a:xfrm>
          <a:prstGeom prst="rect">
            <a:avLst/>
          </a:prstGeom>
        </p:spPr>
      </p:pic>
      <p:pic>
        <p:nvPicPr>
          <p:cNvPr id="9" name="Object 8" descr="preencoded.png"/>
          <p:cNvPicPr>
            <a:picLocks noChangeAspect="1"/>
          </p:cNvPicPr>
          <p:nvPr/>
        </p:nvPicPr>
        <p:blipFill>
          <a:blip r:embed="rId9"/>
          <a:stretch>
            <a:fillRect/>
          </a:stretch>
        </p:blipFill>
        <p:spPr>
          <a:xfrm>
            <a:off x="35619531" y="7342188"/>
            <a:ext cx="12997656" cy="11459766"/>
          </a:xfrm>
          <a:prstGeom prst="rect">
            <a:avLst/>
          </a:prstGeom>
        </p:spPr>
      </p:pic>
      <p:pic>
        <p:nvPicPr>
          <p:cNvPr id="11" name="Object 10" descr="preencoded.png"/>
          <p:cNvPicPr>
            <a:picLocks noChangeAspect="1"/>
          </p:cNvPicPr>
          <p:nvPr/>
        </p:nvPicPr>
        <p:blipFill>
          <a:blip r:embed="rId10"/>
          <a:stretch>
            <a:fillRect/>
          </a:stretch>
        </p:blipFill>
        <p:spPr>
          <a:xfrm>
            <a:off x="2976563" y="7391797"/>
            <a:ext cx="16321484" cy="11410156"/>
          </a:xfrm>
          <a:prstGeom prst="rect">
            <a:avLst/>
          </a:prstGeom>
        </p:spPr>
      </p:pic>
      <p:pic>
        <p:nvPicPr>
          <p:cNvPr id="12" name="Object 11" descr="preencoded.png"/>
          <p:cNvPicPr>
            <a:picLocks noChangeAspect="1"/>
          </p:cNvPicPr>
          <p:nvPr/>
        </p:nvPicPr>
        <p:blipFill>
          <a:blip r:embed="rId11"/>
          <a:stretch>
            <a:fillRect/>
          </a:stretch>
        </p:blipFill>
        <p:spPr>
          <a:xfrm>
            <a:off x="34974609" y="20290234"/>
            <a:ext cx="14287500" cy="6002734"/>
          </a:xfrm>
          <a:prstGeom prst="rect">
            <a:avLst/>
          </a:prstGeom>
        </p:spPr>
      </p:pic>
      <p:sp>
        <p:nvSpPr>
          <p:cNvPr id="13" name="Object 12"/>
          <p:cNvSpPr txBox="1"/>
          <p:nvPr/>
        </p:nvSpPr>
        <p:spPr>
          <a:xfrm>
            <a:off x="8712686" y="1587501"/>
            <a:ext cx="33374627" cy="2381250"/>
          </a:xfrm>
          <a:prstGeom prst="rect">
            <a:avLst/>
          </a:prstGeom>
          <a:noFill/>
        </p:spPr>
        <p:txBody>
          <a:bodyPr wrap="square" rtlCol="0" anchor="ctr"/>
          <a:lstStyle/>
          <a:p>
            <a:pPr algn="ctr">
              <a:buNone/>
            </a:pPr>
            <a:r>
              <a:rPr lang="en-US" sz="14100" dirty="0">
                <a:solidFill>
                  <a:srgbClr val="D24B0E"/>
                </a:solidFill>
                <a:latin typeface="Fjalla One" pitchFamily="34" charset="0"/>
                <a:ea typeface="Fjalla One" pitchFamily="34" charset="-122"/>
              </a:rPr>
              <a:t>5. APPLY - TRAUMA-INFORMED LEADERSHIP </a:t>
            </a:r>
          </a:p>
        </p:txBody>
      </p:sp>
      <p:sp>
        <p:nvSpPr>
          <p:cNvPr id="14" name="Object 13"/>
          <p:cNvSpPr txBox="1"/>
          <p:nvPr/>
        </p:nvSpPr>
        <p:spPr>
          <a:xfrm>
            <a:off x="3055937" y="20439061"/>
            <a:ext cx="16322725" cy="5754688"/>
          </a:xfrm>
          <a:prstGeom prst="rect">
            <a:avLst/>
          </a:prstGeom>
          <a:noFill/>
        </p:spPr>
        <p:txBody>
          <a:bodyPr wrap="square" rtlCol="0" anchor="ctr"/>
          <a:lstStyle/>
          <a:p>
            <a:pPr algn="ctr">
              <a:buNone/>
            </a:pPr>
            <a:r>
              <a:rPr lang="en-US" sz="6300" dirty="0">
                <a:solidFill>
                  <a:srgbClr val="333333"/>
                </a:solidFill>
                <a:latin typeface="Roboto" pitchFamily="34" charset="0"/>
                <a:ea typeface="Roboto" pitchFamily="34" charset="-122"/>
                <a:cs typeface="Roboto" pitchFamily="34" charset="-120"/>
              </a:rPr>
              <a:t>We live in the effects of the shadow of karma coming up through our roots from the past. In our work we loosen it up in a resourced way to open the nervous </a:t>
            </a:r>
            <a:r>
              <a:rPr lang="en-US" sz="6300" dirty="0">
                <a:solidFill>
                  <a:srgbClr val="333333"/>
                </a:solidFill>
                <a:latin typeface="Roboto" pitchFamily="34" charset="0"/>
                <a:ea typeface="Roboto" pitchFamily="34" charset="-122"/>
              </a:rPr>
              <a:t>system to become more fully responsive again</a:t>
            </a:r>
            <a:r>
              <a:rPr lang="en-US" dirty="0">
                <a:solidFill>
                  <a:srgbClr val="333333"/>
                </a:solidFill>
              </a:rPr>
              <a:t>.</a:t>
            </a:r>
            <a:endParaRPr lang="en-US" dirty="0"/>
          </a:p>
        </p:txBody>
      </p:sp>
      <p:sp>
        <p:nvSpPr>
          <p:cNvPr id="15" name="Object 14"/>
          <p:cNvSpPr txBox="1"/>
          <p:nvPr/>
        </p:nvSpPr>
        <p:spPr>
          <a:xfrm>
            <a:off x="23614063" y="7987109"/>
            <a:ext cx="7830840" cy="1637109"/>
          </a:xfrm>
          <a:prstGeom prst="rect">
            <a:avLst/>
          </a:prstGeom>
          <a:noFill/>
        </p:spPr>
        <p:txBody>
          <a:bodyPr wrap="square" rtlCol="0" anchor="ctr"/>
          <a:lstStyle/>
          <a:p>
            <a:pPr algn="ctr">
              <a:buNone/>
            </a:pPr>
            <a:r>
              <a:rPr lang="en-US" sz="10900" dirty="0">
                <a:solidFill>
                  <a:srgbClr val="333333"/>
                </a:solidFill>
                <a:latin typeface="Fjalla One" pitchFamily="34" charset="0"/>
                <a:ea typeface="Fjalla One" pitchFamily="34" charset="-122"/>
                <a:cs typeface="Fjalla One" pitchFamily="34" charset="-120"/>
              </a:rPr>
              <a:t>PP EDUCATION</a:t>
            </a:r>
            <a:endParaRPr lang="en-US" dirty="0"/>
          </a:p>
        </p:txBody>
      </p:sp>
      <p:sp>
        <p:nvSpPr>
          <p:cNvPr id="16" name="Object 15"/>
          <p:cNvSpPr txBox="1"/>
          <p:nvPr/>
        </p:nvSpPr>
        <p:spPr>
          <a:xfrm>
            <a:off x="21332031" y="11856641"/>
            <a:ext cx="12509004" cy="8731250"/>
          </a:xfrm>
          <a:prstGeom prst="rect">
            <a:avLst/>
          </a:prstGeom>
          <a:noFill/>
        </p:spPr>
        <p:txBody>
          <a:bodyPr wrap="square" rtlCol="0" anchor="ctr"/>
          <a:lstStyle/>
          <a:p>
            <a:pPr algn="ctr">
              <a:buNone/>
            </a:pPr>
            <a:r>
              <a:rPr lang="en-US" sz="6300" dirty="0">
                <a:solidFill>
                  <a:srgbClr val="343333"/>
                </a:solidFill>
                <a:latin typeface="Roboto" pitchFamily="34" charset="0"/>
                <a:ea typeface="Roboto" pitchFamily="34" charset="-122"/>
                <a:cs typeface="Roboto" pitchFamily="34" charset="-120"/>
              </a:rPr>
              <a:t>Crystallised knowledge is being transformed into trainings which can be offered to NGO’s, global aid organisations, health workers, etc. We consult organisations to integrate trauma-informed practices and policies. </a:t>
            </a:r>
            <a:endParaRPr lang="en-US" dirty="0"/>
          </a:p>
        </p:txBody>
      </p:sp>
      <p:sp>
        <p:nvSpPr>
          <p:cNvPr id="17" name="Object 16"/>
          <p:cNvSpPr txBox="1"/>
          <p:nvPr/>
        </p:nvSpPr>
        <p:spPr>
          <a:xfrm>
            <a:off x="11013281" y="4564063"/>
            <a:ext cx="46476543" cy="1041797"/>
          </a:xfrm>
          <a:prstGeom prst="rect">
            <a:avLst/>
          </a:prstGeom>
          <a:noFill/>
        </p:spPr>
        <p:txBody>
          <a:bodyPr wrap="square" rtlCol="0" anchor="ctr"/>
          <a:lstStyle/>
          <a:p>
            <a:pPr>
              <a:buNone/>
            </a:pPr>
            <a:r>
              <a:rPr lang="en-US" sz="7000" dirty="0">
                <a:solidFill>
                  <a:srgbClr val="343333"/>
                </a:solidFill>
                <a:latin typeface="Fjalla One" pitchFamily="34" charset="0"/>
                <a:ea typeface="Fjalla One" pitchFamily="34" charset="-122"/>
                <a:cs typeface="Fjalla One" pitchFamily="34" charset="-120"/>
              </a:rPr>
              <a:t>We offer training on trauma-informed leadership to NGOs and Global Aid Organisations.   </a:t>
            </a:r>
            <a:endParaRPr lang="en-US" dirty="0"/>
          </a:p>
        </p:txBody>
      </p:sp>
      <p:sp>
        <p:nvSpPr>
          <p:cNvPr id="18" name="Object 17"/>
          <p:cNvSpPr txBox="1"/>
          <p:nvPr/>
        </p:nvSpPr>
        <p:spPr>
          <a:xfrm>
            <a:off x="21828125" y="21728906"/>
            <a:ext cx="11441162" cy="3274219"/>
          </a:xfrm>
          <a:prstGeom prst="rect">
            <a:avLst/>
          </a:prstGeom>
          <a:noFill/>
        </p:spPr>
        <p:txBody>
          <a:bodyPr wrap="square" rtlCol="0" anchor="ctr"/>
          <a:lstStyle/>
          <a:p>
            <a:pPr algn="ctr">
              <a:buNone/>
            </a:pPr>
            <a:r>
              <a:rPr lang="en-US" sz="9400" dirty="0">
                <a:solidFill>
                  <a:srgbClr val="343333"/>
                </a:solidFill>
                <a:latin typeface="Fjalla One" pitchFamily="34" charset="0"/>
                <a:ea typeface="Fjalla One" pitchFamily="34" charset="-122"/>
                <a:cs typeface="Fjalla One" pitchFamily="34" charset="-120"/>
              </a:rPr>
              <a:t>Participants        370
Countries              64</a:t>
            </a:r>
            <a:endParaRPr lang="en-US" dirty="0"/>
          </a:p>
        </p:txBody>
      </p:sp>
      <p:sp>
        <p:nvSpPr>
          <p:cNvPr id="19" name="Object 18"/>
          <p:cNvSpPr txBox="1"/>
          <p:nvPr/>
        </p:nvSpPr>
        <p:spPr>
          <a:xfrm>
            <a:off x="35669141" y="21034375"/>
            <a:ext cx="13322598" cy="4712891"/>
          </a:xfrm>
          <a:prstGeom prst="rect">
            <a:avLst/>
          </a:prstGeom>
          <a:noFill/>
        </p:spPr>
        <p:txBody>
          <a:bodyPr wrap="square" rtlCol="0" anchor="ctr"/>
          <a:lstStyle/>
          <a:p>
            <a:pPr algn="ctr">
              <a:buNone/>
            </a:pPr>
            <a:r>
              <a:rPr lang="en-US" sz="6300" dirty="0">
                <a:solidFill>
                  <a:srgbClr val="333333"/>
                </a:solidFill>
                <a:latin typeface="Roboto" pitchFamily="34" charset="0"/>
                <a:ea typeface="Roboto" pitchFamily="34" charset="-122"/>
                <a:cs typeface="Roboto" pitchFamily="34" charset="-120"/>
              </a:rPr>
              <a:t>As leaders, we are called to raise our awareness of the multifaceted nature of trauma and understand its impact on us, our teams, and our work in the world. </a:t>
            </a:r>
            <a:endParaRPr lang="en-US" dirty="0"/>
          </a:p>
        </p:txBody>
      </p:sp>
      <p:pic>
        <p:nvPicPr>
          <p:cNvPr id="20" name="Picture 19" descr="A picture containing text, candelabrum&#10;&#10;Description automatically generated">
            <a:extLst>
              <a:ext uri="{FF2B5EF4-FFF2-40B4-BE49-F238E27FC236}">
                <a16:creationId xmlns:a16="http://schemas.microsoft.com/office/drawing/2014/main" id="{22CCD058-4C9D-6A46-AA74-6F3C91A7EF71}"/>
              </a:ext>
            </a:extLst>
          </p:cNvPr>
          <p:cNvPicPr>
            <a:picLocks noChangeAspect="1"/>
          </p:cNvPicPr>
          <p:nvPr/>
        </p:nvPicPr>
        <p:blipFill>
          <a:blip r:embed="rId12"/>
          <a:stretch>
            <a:fillRect/>
          </a:stretch>
        </p:blipFill>
        <p:spPr>
          <a:xfrm>
            <a:off x="25992956" y="10052844"/>
            <a:ext cx="3111500" cy="31115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tretch>
            <a:fillRect/>
          </a:stretch>
        </p:blipFill>
        <p:spPr>
          <a:xfrm>
            <a:off x="0" y="0"/>
            <a:ext cx="50800000" cy="28575000"/>
          </a:xfrm>
          <a:prstGeom prst="rect">
            <a:avLst/>
          </a:prstGeom>
        </p:spPr>
      </p:pic>
      <p:pic>
        <p:nvPicPr>
          <p:cNvPr id="4" name="Object 3" descr="preencoded.png"/>
          <p:cNvPicPr>
            <a:picLocks noChangeAspect="1"/>
          </p:cNvPicPr>
          <p:nvPr/>
        </p:nvPicPr>
        <p:blipFill>
          <a:blip r:embed="rId4"/>
          <a:stretch>
            <a:fillRect/>
          </a:stretch>
        </p:blipFill>
        <p:spPr>
          <a:xfrm>
            <a:off x="19000391" y="20736719"/>
            <a:ext cx="18206641" cy="5457031"/>
          </a:xfrm>
          <a:prstGeom prst="rect">
            <a:avLst/>
          </a:prstGeom>
        </p:spPr>
      </p:pic>
      <p:pic>
        <p:nvPicPr>
          <p:cNvPr id="5" name="Object 4" descr="preencoded.png"/>
          <p:cNvPicPr>
            <a:picLocks noChangeAspect="1"/>
          </p:cNvPicPr>
          <p:nvPr/>
        </p:nvPicPr>
        <p:blipFill>
          <a:blip r:embed="rId5"/>
          <a:stretch>
            <a:fillRect/>
          </a:stretch>
        </p:blipFill>
        <p:spPr>
          <a:xfrm>
            <a:off x="2232422" y="7887891"/>
            <a:ext cx="16123047" cy="18305859"/>
          </a:xfrm>
          <a:prstGeom prst="rect">
            <a:avLst/>
          </a:prstGeom>
        </p:spPr>
      </p:pic>
      <p:pic>
        <p:nvPicPr>
          <p:cNvPr id="6" name="Object 5" descr="preencoded.png"/>
          <p:cNvPicPr>
            <a:picLocks noChangeAspect="1"/>
          </p:cNvPicPr>
          <p:nvPr/>
        </p:nvPicPr>
        <p:blipFill>
          <a:blip r:embed="rId6"/>
          <a:stretch>
            <a:fillRect/>
          </a:stretch>
        </p:blipFill>
        <p:spPr>
          <a:xfrm>
            <a:off x="1637109" y="26789063"/>
            <a:ext cx="46930469" cy="843359"/>
          </a:xfrm>
          <a:prstGeom prst="rect">
            <a:avLst/>
          </a:prstGeom>
        </p:spPr>
      </p:pic>
      <p:pic>
        <p:nvPicPr>
          <p:cNvPr id="7" name="Object 6" descr="preencoded.png"/>
          <p:cNvPicPr>
            <a:picLocks noChangeAspect="1"/>
          </p:cNvPicPr>
          <p:nvPr/>
        </p:nvPicPr>
        <p:blipFill>
          <a:blip r:embed="rId7"/>
          <a:stretch>
            <a:fillRect/>
          </a:stretch>
        </p:blipFill>
        <p:spPr>
          <a:xfrm>
            <a:off x="37951172" y="7887891"/>
            <a:ext cx="10566797" cy="18305859"/>
          </a:xfrm>
          <a:prstGeom prst="rect">
            <a:avLst/>
          </a:prstGeom>
        </p:spPr>
      </p:pic>
      <p:pic>
        <p:nvPicPr>
          <p:cNvPr id="9" name="Object 8" descr="preencoded.png"/>
          <p:cNvPicPr>
            <a:picLocks noChangeAspect="1"/>
          </p:cNvPicPr>
          <p:nvPr/>
        </p:nvPicPr>
        <p:blipFill>
          <a:blip r:embed="rId8"/>
          <a:stretch>
            <a:fillRect/>
          </a:stretch>
        </p:blipFill>
        <p:spPr>
          <a:xfrm>
            <a:off x="19000391" y="7887891"/>
            <a:ext cx="18206641" cy="11906250"/>
          </a:xfrm>
          <a:prstGeom prst="rect">
            <a:avLst/>
          </a:prstGeom>
        </p:spPr>
      </p:pic>
      <p:pic>
        <p:nvPicPr>
          <p:cNvPr id="10" name="Object 9" descr="preencoded.png"/>
          <p:cNvPicPr>
            <a:picLocks noChangeAspect="1"/>
          </p:cNvPicPr>
          <p:nvPr/>
        </p:nvPicPr>
        <p:blipFill>
          <a:blip r:embed="rId9"/>
          <a:stretch>
            <a:fillRect/>
          </a:stretch>
        </p:blipFill>
        <p:spPr>
          <a:xfrm>
            <a:off x="19546094" y="8681641"/>
            <a:ext cx="17016016" cy="10715625"/>
          </a:xfrm>
          <a:prstGeom prst="rect">
            <a:avLst/>
          </a:prstGeom>
        </p:spPr>
      </p:pic>
      <p:sp>
        <p:nvSpPr>
          <p:cNvPr id="12" name="Object 11"/>
          <p:cNvSpPr txBox="1"/>
          <p:nvPr/>
        </p:nvSpPr>
        <p:spPr>
          <a:xfrm>
            <a:off x="10914063" y="1736328"/>
            <a:ext cx="29696172" cy="2381250"/>
          </a:xfrm>
          <a:prstGeom prst="rect">
            <a:avLst/>
          </a:prstGeom>
          <a:noFill/>
        </p:spPr>
        <p:txBody>
          <a:bodyPr wrap="square" rtlCol="0" anchor="ctr"/>
          <a:lstStyle/>
          <a:p>
            <a:pPr algn="ctr"/>
            <a:r>
              <a:rPr lang="en-US" sz="14100" dirty="0">
                <a:solidFill>
                  <a:srgbClr val="D24B0E"/>
                </a:solidFill>
                <a:latin typeface="Fjalla One" pitchFamily="34" charset="0"/>
                <a:ea typeface="Fjalla One" pitchFamily="34" charset="-122"/>
              </a:rPr>
              <a:t>5. APPLY - COMPETENCE CENTERS</a:t>
            </a:r>
          </a:p>
        </p:txBody>
      </p:sp>
      <p:sp>
        <p:nvSpPr>
          <p:cNvPr id="13" name="Object 12"/>
          <p:cNvSpPr txBox="1"/>
          <p:nvPr/>
        </p:nvSpPr>
        <p:spPr>
          <a:xfrm>
            <a:off x="3224609" y="11955859"/>
            <a:ext cx="14848086" cy="4365625"/>
          </a:xfrm>
          <a:prstGeom prst="rect">
            <a:avLst/>
          </a:prstGeom>
          <a:noFill/>
        </p:spPr>
        <p:txBody>
          <a:bodyPr wrap="square" rtlCol="0" anchor="ctr"/>
          <a:lstStyle/>
          <a:p>
            <a:pPr>
              <a:buNone/>
            </a:pPr>
            <a:r>
              <a:rPr lang="en-US" sz="6300" dirty="0">
                <a:solidFill>
                  <a:srgbClr val="343333"/>
                </a:solidFill>
                <a:latin typeface="Roboto" pitchFamily="34" charset="0"/>
                <a:ea typeface="Roboto" pitchFamily="34" charset="-122"/>
                <a:cs typeface="Roboto" pitchFamily="34" charset="-120"/>
              </a:rPr>
              <a:t>The meta-learning that takes place throughout the Pocket Project is applied to specific sectors: </a:t>
            </a:r>
            <a:endParaRPr lang="en-US" dirty="0"/>
          </a:p>
        </p:txBody>
      </p:sp>
      <p:sp>
        <p:nvSpPr>
          <p:cNvPr id="14" name="Object 13"/>
          <p:cNvSpPr txBox="1"/>
          <p:nvPr/>
        </p:nvSpPr>
        <p:spPr>
          <a:xfrm>
            <a:off x="3235358" y="8808284"/>
            <a:ext cx="14108906" cy="1637109"/>
          </a:xfrm>
          <a:prstGeom prst="rect">
            <a:avLst/>
          </a:prstGeom>
          <a:noFill/>
        </p:spPr>
        <p:txBody>
          <a:bodyPr wrap="square" rtlCol="0" anchor="ctr"/>
          <a:lstStyle/>
          <a:p>
            <a:pPr algn="ctr">
              <a:buNone/>
            </a:pPr>
            <a:r>
              <a:rPr lang="en-US" sz="10900" dirty="0">
                <a:solidFill>
                  <a:srgbClr val="333333"/>
                </a:solidFill>
                <a:latin typeface="Fjalla One" pitchFamily="34" charset="0"/>
                <a:ea typeface="Fjalla One" pitchFamily="34" charset="-122"/>
                <a:cs typeface="Fjalla One" pitchFamily="34" charset="-120"/>
              </a:rPr>
              <a:t>COMPETENCE CENTERS</a:t>
            </a:r>
            <a:endParaRPr lang="en-US" dirty="0"/>
          </a:p>
        </p:txBody>
      </p:sp>
      <p:sp>
        <p:nvSpPr>
          <p:cNvPr id="15" name="Object 14"/>
          <p:cNvSpPr txBox="1"/>
          <p:nvPr/>
        </p:nvSpPr>
        <p:spPr>
          <a:xfrm>
            <a:off x="19496484" y="21282422"/>
            <a:ext cx="17644814" cy="4712891"/>
          </a:xfrm>
          <a:prstGeom prst="rect">
            <a:avLst/>
          </a:prstGeom>
          <a:noFill/>
        </p:spPr>
        <p:txBody>
          <a:bodyPr wrap="square" rtlCol="0" anchor="ctr"/>
          <a:lstStyle/>
          <a:p>
            <a:pPr algn="ctr">
              <a:buNone/>
            </a:pPr>
            <a:r>
              <a:rPr lang="en-US" sz="6300" dirty="0">
                <a:solidFill>
                  <a:srgbClr val="333333"/>
                </a:solidFill>
                <a:latin typeface="Roboto" pitchFamily="34" charset="0"/>
                <a:ea typeface="Roboto" pitchFamily="34" charset="-122"/>
                <a:cs typeface="Roboto" pitchFamily="34" charset="-120"/>
              </a:rPr>
              <a:t>Collective trauma integration initiatives are like global acupuncture - the newly released energy transforms us, liberating our creative potential by feeding radical new solutions and rapid innovation.</a:t>
            </a:r>
            <a:endParaRPr lang="en-US" dirty="0"/>
          </a:p>
        </p:txBody>
      </p:sp>
      <p:sp>
        <p:nvSpPr>
          <p:cNvPr id="16" name="Object 15"/>
          <p:cNvSpPr txBox="1"/>
          <p:nvPr/>
        </p:nvSpPr>
        <p:spPr>
          <a:xfrm>
            <a:off x="3075781" y="4613672"/>
            <a:ext cx="45764648" cy="2083594"/>
          </a:xfrm>
          <a:prstGeom prst="rect">
            <a:avLst/>
          </a:prstGeom>
          <a:noFill/>
        </p:spPr>
        <p:txBody>
          <a:bodyPr wrap="square" rtlCol="0" anchor="ctr"/>
          <a:lstStyle/>
          <a:p>
            <a:pPr algn="ctr">
              <a:buNone/>
            </a:pPr>
            <a:r>
              <a:rPr lang="en-US" sz="7000" dirty="0">
                <a:solidFill>
                  <a:srgbClr val="343333"/>
                </a:solidFill>
                <a:latin typeface="Fjalla One" pitchFamily="34" charset="0"/>
                <a:ea typeface="Fjalla One" pitchFamily="34" charset="-122"/>
                <a:cs typeface="Fjalla One" pitchFamily="34" charset="-120"/>
              </a:rPr>
              <a:t>We are setting up Competence Centres for the further refinement and application of knowledge on Collective Trauma Integration to specific sectors.    </a:t>
            </a:r>
            <a:endParaRPr lang="en-US" dirty="0"/>
          </a:p>
        </p:txBody>
      </p:sp>
      <p:sp>
        <p:nvSpPr>
          <p:cNvPr id="17" name="Object 16"/>
          <p:cNvSpPr txBox="1"/>
          <p:nvPr/>
        </p:nvSpPr>
        <p:spPr>
          <a:xfrm>
            <a:off x="2877344" y="16172656"/>
            <a:ext cx="15204033" cy="9822656"/>
          </a:xfrm>
          <a:prstGeom prst="rect">
            <a:avLst/>
          </a:prstGeom>
          <a:noFill/>
        </p:spPr>
        <p:txBody>
          <a:bodyPr wrap="square" rtlCol="0" anchor="ctr"/>
          <a:lstStyle/>
          <a:p>
            <a:pPr marL="1028700" lvl="2" indent="-342900">
              <a:buSzPct val="100000"/>
              <a:buChar char="•"/>
            </a:pPr>
            <a:r>
              <a:rPr lang="en-US" sz="6300" dirty="0">
                <a:solidFill>
                  <a:srgbClr val="343333"/>
                </a:solidFill>
                <a:latin typeface="Roboto" pitchFamily="34" charset="0"/>
                <a:ea typeface="Roboto" pitchFamily="34" charset="-122"/>
                <a:cs typeface="Roboto" pitchFamily="34" charset="-120"/>
              </a:rPr>
              <a:t> Global Social Witnessing</a:t>
            </a:r>
          </a:p>
          <a:p>
            <a:pPr marL="1028700" lvl="2" indent="-342900">
              <a:buSzPct val="100000"/>
              <a:buChar char="•"/>
            </a:pPr>
            <a:r>
              <a:rPr lang="en-US" sz="6300" dirty="0">
                <a:solidFill>
                  <a:srgbClr val="343333"/>
                </a:solidFill>
                <a:latin typeface="Roboto" pitchFamily="34" charset="0"/>
                <a:ea typeface="Roboto" pitchFamily="34" charset="-122"/>
                <a:cs typeface="Roboto" pitchFamily="34" charset="-120"/>
              </a:rPr>
              <a:t> Restorative Justice</a:t>
            </a:r>
          </a:p>
          <a:p>
            <a:pPr marL="1028700" lvl="2" indent="-342900">
              <a:buSzPct val="100000"/>
              <a:buChar char="•"/>
            </a:pPr>
            <a:r>
              <a:rPr lang="en-US" sz="6300" dirty="0">
                <a:solidFill>
                  <a:srgbClr val="343333"/>
                </a:solidFill>
                <a:latin typeface="Roboto" pitchFamily="34" charset="0"/>
                <a:ea typeface="Roboto" pitchFamily="34" charset="-122"/>
                <a:cs typeface="Roboto" pitchFamily="34" charset="-120"/>
              </a:rPr>
              <a:t> The Healing Professions</a:t>
            </a:r>
          </a:p>
          <a:p>
            <a:pPr marL="1028700" lvl="2" indent="-342900">
              <a:buSzPct val="100000"/>
              <a:buChar char="•"/>
            </a:pPr>
            <a:r>
              <a:rPr lang="en-US" sz="6300" dirty="0">
                <a:solidFill>
                  <a:srgbClr val="343333"/>
                </a:solidFill>
                <a:latin typeface="Roboto" pitchFamily="34" charset="0"/>
                <a:ea typeface="Roboto" pitchFamily="34" charset="-122"/>
                <a:cs typeface="Roboto" pitchFamily="34" charset="-120"/>
              </a:rPr>
              <a:t> Climate Change &amp; Trauma</a:t>
            </a:r>
          </a:p>
          <a:p>
            <a:pPr marL="1028700" lvl="2" indent="-342900">
              <a:buSzPct val="100000"/>
              <a:buChar char="•"/>
            </a:pPr>
            <a:r>
              <a:rPr lang="en-US" sz="6300" dirty="0">
                <a:solidFill>
                  <a:srgbClr val="343333"/>
                </a:solidFill>
                <a:latin typeface="Roboto" pitchFamily="34" charset="0"/>
                <a:ea typeface="Roboto" pitchFamily="34" charset="-122"/>
                <a:cs typeface="Roboto" pitchFamily="34" charset="-120"/>
              </a:rPr>
              <a:t> Racialised Trauma</a:t>
            </a:r>
          </a:p>
          <a:p>
            <a:pPr marL="1028700" lvl="2" indent="-342900">
              <a:buSzPct val="100000"/>
              <a:buChar char="•"/>
            </a:pPr>
            <a:r>
              <a:rPr lang="en-US" sz="6300" dirty="0">
                <a:solidFill>
                  <a:srgbClr val="343333"/>
                </a:solidFill>
                <a:latin typeface="Roboto" pitchFamily="34" charset="0"/>
                <a:ea typeface="Roboto" pitchFamily="34" charset="-122"/>
                <a:cs typeface="Roboto" pitchFamily="34" charset="-120"/>
              </a:rPr>
              <a:t> Women &amp; Gender-based Trauma</a:t>
            </a:r>
          </a:p>
          <a:p>
            <a:pPr marL="1028700" lvl="2" indent="-342900">
              <a:buSzPct val="100000"/>
              <a:buChar char="•"/>
            </a:pPr>
            <a:r>
              <a:rPr lang="en-US" sz="6300" dirty="0">
                <a:solidFill>
                  <a:srgbClr val="343333"/>
                </a:solidFill>
                <a:latin typeface="Roboto" pitchFamily="34" charset="0"/>
                <a:ea typeface="Roboto" pitchFamily="34" charset="-122"/>
                <a:cs typeface="Roboto" pitchFamily="34" charset="-120"/>
              </a:rPr>
              <a:t> Trauma-informed Leadership</a:t>
            </a:r>
          </a:p>
          <a:p>
            <a:pPr marL="1028700" lvl="2" indent="-342900">
              <a:buSzPct val="100000"/>
              <a:buChar char="•"/>
            </a:pPr>
            <a:r>
              <a:rPr lang="en-US" sz="6300" dirty="0">
                <a:solidFill>
                  <a:srgbClr val="343333"/>
                </a:solidFill>
                <a:latin typeface="Roboto" pitchFamily="34" charset="0"/>
                <a:ea typeface="Roboto" pitchFamily="34" charset="-122"/>
                <a:cs typeface="Roboto" pitchFamily="34" charset="-120"/>
              </a:rPr>
              <a:t> Relational Competence</a:t>
            </a:r>
            <a:endParaRPr lang="en-US" dirty="0"/>
          </a:p>
        </p:txBody>
      </p:sp>
      <p:sp>
        <p:nvSpPr>
          <p:cNvPr id="18" name="Object 17"/>
          <p:cNvSpPr txBox="1"/>
          <p:nvPr/>
        </p:nvSpPr>
        <p:spPr>
          <a:xfrm>
            <a:off x="38794531" y="8681641"/>
            <a:ext cx="9305479" cy="3274219"/>
          </a:xfrm>
          <a:prstGeom prst="rect">
            <a:avLst/>
          </a:prstGeom>
          <a:noFill/>
        </p:spPr>
        <p:txBody>
          <a:bodyPr wrap="square" rtlCol="0" anchor="ctr"/>
          <a:lstStyle/>
          <a:p>
            <a:pPr algn="ctr">
              <a:buNone/>
            </a:pPr>
            <a:r>
              <a:rPr lang="en-US" sz="10900" dirty="0">
                <a:solidFill>
                  <a:srgbClr val="333333"/>
                </a:solidFill>
                <a:latin typeface="Fjalla One" pitchFamily="34" charset="0"/>
                <a:ea typeface="Fjalla One" pitchFamily="34" charset="-122"/>
                <a:cs typeface="Fjalla One" pitchFamily="34" charset="-120"/>
              </a:rPr>
              <a:t>PP</a:t>
            </a:r>
          </a:p>
          <a:p>
            <a:pPr algn="ctr">
              <a:buNone/>
            </a:pPr>
            <a:r>
              <a:rPr lang="en-US" sz="10900" dirty="0">
                <a:solidFill>
                  <a:srgbClr val="333333"/>
                </a:solidFill>
                <a:latin typeface="Fjalla One" pitchFamily="34" charset="0"/>
                <a:ea typeface="Fjalla One" pitchFamily="34" charset="-122"/>
                <a:cs typeface="Fjalla One" pitchFamily="34" charset="-120"/>
              </a:rPr>
              <a:t>CONSULTANCY</a:t>
            </a:r>
            <a:endParaRPr lang="en-US" dirty="0"/>
          </a:p>
        </p:txBody>
      </p:sp>
      <p:sp>
        <p:nvSpPr>
          <p:cNvPr id="19" name="Object 18"/>
          <p:cNvSpPr txBox="1"/>
          <p:nvPr/>
        </p:nvSpPr>
        <p:spPr>
          <a:xfrm>
            <a:off x="38744922" y="14783594"/>
            <a:ext cx="9305479" cy="10914063"/>
          </a:xfrm>
          <a:prstGeom prst="rect">
            <a:avLst/>
          </a:prstGeom>
          <a:noFill/>
        </p:spPr>
        <p:txBody>
          <a:bodyPr wrap="square" rtlCol="0" anchor="ctr"/>
          <a:lstStyle/>
          <a:p>
            <a:pPr algn="ctr">
              <a:buNone/>
            </a:pPr>
            <a:r>
              <a:rPr lang="en-US" sz="6300" dirty="0">
                <a:solidFill>
                  <a:srgbClr val="343333"/>
                </a:solidFill>
                <a:latin typeface="Roboto" pitchFamily="34" charset="0"/>
                <a:ea typeface="Roboto" pitchFamily="34" charset="-122"/>
                <a:cs typeface="Roboto" pitchFamily="34" charset="-120"/>
              </a:rPr>
              <a:t>We support NGO's and Aid Organisations to understand the larger cultural and historical dynamics of collective resilience and trauma which they are working within and become trauma-informed and trauma-integrating.</a:t>
            </a:r>
            <a:endParaRPr lang="en-US" dirty="0"/>
          </a:p>
        </p:txBody>
      </p:sp>
      <p:pic>
        <p:nvPicPr>
          <p:cNvPr id="20" name="Picture 19" descr="Logo&#10;&#10;Description automatically generated">
            <a:extLst>
              <a:ext uri="{FF2B5EF4-FFF2-40B4-BE49-F238E27FC236}">
                <a16:creationId xmlns:a16="http://schemas.microsoft.com/office/drawing/2014/main" id="{AB770370-BB87-7844-BA25-9FF58A3A0A5C}"/>
              </a:ext>
            </a:extLst>
          </p:cNvPr>
          <p:cNvPicPr>
            <a:picLocks noChangeAspect="1"/>
          </p:cNvPicPr>
          <p:nvPr/>
        </p:nvPicPr>
        <p:blipFill>
          <a:blip r:embed="rId10"/>
          <a:stretch>
            <a:fillRect/>
          </a:stretch>
        </p:blipFill>
        <p:spPr>
          <a:xfrm>
            <a:off x="9439285" y="10710370"/>
            <a:ext cx="1851296" cy="1851296"/>
          </a:xfrm>
          <a:prstGeom prst="rect">
            <a:avLst/>
          </a:prstGeom>
        </p:spPr>
      </p:pic>
      <p:pic>
        <p:nvPicPr>
          <p:cNvPr id="21" name="Picture 20" descr="Logo&#10;&#10;Description automatically generated">
            <a:extLst>
              <a:ext uri="{FF2B5EF4-FFF2-40B4-BE49-F238E27FC236}">
                <a16:creationId xmlns:a16="http://schemas.microsoft.com/office/drawing/2014/main" id="{1B8B517F-DE59-E64A-8C29-25FBE9426D0B}"/>
              </a:ext>
            </a:extLst>
          </p:cNvPr>
          <p:cNvPicPr>
            <a:picLocks noChangeAspect="1"/>
          </p:cNvPicPr>
          <p:nvPr/>
        </p:nvPicPr>
        <p:blipFill>
          <a:blip r:embed="rId10"/>
          <a:stretch>
            <a:fillRect/>
          </a:stretch>
        </p:blipFill>
        <p:spPr>
          <a:xfrm>
            <a:off x="42220226" y="12329506"/>
            <a:ext cx="2454088" cy="245408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tretch>
            <a:fillRect/>
          </a:stretch>
        </p:blipFill>
        <p:spPr>
          <a:xfrm>
            <a:off x="0" y="0"/>
            <a:ext cx="50800000" cy="28575000"/>
          </a:xfrm>
          <a:prstGeom prst="rect">
            <a:avLst/>
          </a:prstGeom>
        </p:spPr>
      </p:pic>
      <p:pic>
        <p:nvPicPr>
          <p:cNvPr id="4" name="Object 3" descr="preencoded.png"/>
          <p:cNvPicPr>
            <a:picLocks noChangeAspect="1"/>
          </p:cNvPicPr>
          <p:nvPr/>
        </p:nvPicPr>
        <p:blipFill>
          <a:blip r:embed="rId4"/>
          <a:stretch>
            <a:fillRect/>
          </a:stretch>
        </p:blipFill>
        <p:spPr>
          <a:xfrm>
            <a:off x="2877344" y="7491016"/>
            <a:ext cx="16123047" cy="18702734"/>
          </a:xfrm>
          <a:prstGeom prst="rect">
            <a:avLst/>
          </a:prstGeom>
        </p:spPr>
      </p:pic>
      <p:pic>
        <p:nvPicPr>
          <p:cNvPr id="5" name="Object 4" descr="preencoded.png"/>
          <p:cNvPicPr>
            <a:picLocks noChangeAspect="1"/>
          </p:cNvPicPr>
          <p:nvPr/>
        </p:nvPicPr>
        <p:blipFill>
          <a:blip r:embed="rId5"/>
          <a:stretch>
            <a:fillRect/>
          </a:stretch>
        </p:blipFill>
        <p:spPr>
          <a:xfrm>
            <a:off x="1637109" y="26789063"/>
            <a:ext cx="46930469" cy="843359"/>
          </a:xfrm>
          <a:prstGeom prst="rect">
            <a:avLst/>
          </a:prstGeom>
        </p:spPr>
      </p:pic>
      <p:pic>
        <p:nvPicPr>
          <p:cNvPr id="6" name="Object 5" descr="preencoded.png"/>
          <p:cNvPicPr>
            <a:picLocks noChangeAspect="1"/>
          </p:cNvPicPr>
          <p:nvPr/>
        </p:nvPicPr>
        <p:blipFill>
          <a:blip r:embed="rId6"/>
          <a:stretch>
            <a:fillRect/>
          </a:stretch>
        </p:blipFill>
        <p:spPr>
          <a:xfrm>
            <a:off x="32444531" y="7491016"/>
            <a:ext cx="15577344" cy="8036719"/>
          </a:xfrm>
          <a:prstGeom prst="rect">
            <a:avLst/>
          </a:prstGeom>
        </p:spPr>
      </p:pic>
      <p:pic>
        <p:nvPicPr>
          <p:cNvPr id="8" name="Object 7" descr="preencoded.png"/>
          <p:cNvPicPr>
            <a:picLocks noChangeAspect="1"/>
          </p:cNvPicPr>
          <p:nvPr/>
        </p:nvPicPr>
        <p:blipFill>
          <a:blip r:embed="rId7"/>
          <a:stretch>
            <a:fillRect/>
          </a:stretch>
        </p:blipFill>
        <p:spPr>
          <a:xfrm>
            <a:off x="19744531" y="7491016"/>
            <a:ext cx="12104688" cy="11658203"/>
          </a:xfrm>
          <a:prstGeom prst="rect">
            <a:avLst/>
          </a:prstGeom>
        </p:spPr>
      </p:pic>
      <p:pic>
        <p:nvPicPr>
          <p:cNvPr id="9" name="Object 8" descr="preencoded.png"/>
          <p:cNvPicPr>
            <a:picLocks noChangeAspect="1"/>
          </p:cNvPicPr>
          <p:nvPr/>
        </p:nvPicPr>
        <p:blipFill>
          <a:blip r:embed="rId8"/>
          <a:stretch>
            <a:fillRect/>
          </a:stretch>
        </p:blipFill>
        <p:spPr>
          <a:xfrm>
            <a:off x="20290234" y="8086328"/>
            <a:ext cx="10974818" cy="10467578"/>
          </a:xfrm>
          <a:prstGeom prst="rect">
            <a:avLst/>
          </a:prstGeom>
        </p:spPr>
      </p:pic>
      <p:pic>
        <p:nvPicPr>
          <p:cNvPr id="10" name="Object 9" descr="preencoded.png"/>
          <p:cNvPicPr>
            <a:picLocks noChangeAspect="1"/>
          </p:cNvPicPr>
          <p:nvPr/>
        </p:nvPicPr>
        <p:blipFill>
          <a:blip r:embed="rId9"/>
          <a:stretch>
            <a:fillRect/>
          </a:stretch>
        </p:blipFill>
        <p:spPr>
          <a:xfrm>
            <a:off x="32444531" y="16123047"/>
            <a:ext cx="15577344" cy="10070703"/>
          </a:xfrm>
          <a:prstGeom prst="rect">
            <a:avLst/>
          </a:prstGeom>
        </p:spPr>
      </p:pic>
      <p:pic>
        <p:nvPicPr>
          <p:cNvPr id="11" name="Object 10" descr="preencoded.png"/>
          <p:cNvPicPr>
            <a:picLocks noChangeAspect="1"/>
          </p:cNvPicPr>
          <p:nvPr/>
        </p:nvPicPr>
        <p:blipFill>
          <a:blip r:embed="rId10"/>
          <a:stretch>
            <a:fillRect/>
          </a:stretch>
        </p:blipFill>
        <p:spPr>
          <a:xfrm>
            <a:off x="33039844" y="16668750"/>
            <a:ext cx="14386719" cy="9028906"/>
          </a:xfrm>
          <a:prstGeom prst="rect">
            <a:avLst/>
          </a:prstGeom>
        </p:spPr>
      </p:pic>
      <p:pic>
        <p:nvPicPr>
          <p:cNvPr id="12" name="Object 11" descr="preencoded.png"/>
          <p:cNvPicPr>
            <a:picLocks noChangeAspect="1"/>
          </p:cNvPicPr>
          <p:nvPr/>
        </p:nvPicPr>
        <p:blipFill>
          <a:blip r:embed="rId11"/>
          <a:stretch>
            <a:fillRect/>
          </a:stretch>
        </p:blipFill>
        <p:spPr>
          <a:xfrm>
            <a:off x="19744531" y="19595703"/>
            <a:ext cx="12104688" cy="6598047"/>
          </a:xfrm>
          <a:prstGeom prst="rect">
            <a:avLst/>
          </a:prstGeom>
        </p:spPr>
      </p:pic>
      <p:sp>
        <p:nvSpPr>
          <p:cNvPr id="13" name="Object 12"/>
          <p:cNvSpPr txBox="1"/>
          <p:nvPr/>
        </p:nvSpPr>
        <p:spPr>
          <a:xfrm>
            <a:off x="6548438" y="1736328"/>
            <a:ext cx="38899951" cy="2381250"/>
          </a:xfrm>
          <a:prstGeom prst="rect">
            <a:avLst/>
          </a:prstGeom>
          <a:noFill/>
        </p:spPr>
        <p:txBody>
          <a:bodyPr wrap="square" rtlCol="0" anchor="ctr"/>
          <a:lstStyle/>
          <a:p>
            <a:pPr algn="ctr">
              <a:buNone/>
            </a:pPr>
            <a:r>
              <a:rPr lang="en-US" sz="14100" dirty="0">
                <a:solidFill>
                  <a:srgbClr val="D24B0E"/>
                </a:solidFill>
                <a:latin typeface="Fjalla One" pitchFamily="34" charset="0"/>
                <a:ea typeface="Fjalla One" pitchFamily="34" charset="-122"/>
              </a:rPr>
              <a:t>6. INTEGRATE - CTIP </a:t>
            </a:r>
          </a:p>
        </p:txBody>
      </p:sp>
      <p:sp>
        <p:nvSpPr>
          <p:cNvPr id="14" name="Object 13"/>
          <p:cNvSpPr txBox="1"/>
          <p:nvPr/>
        </p:nvSpPr>
        <p:spPr>
          <a:xfrm>
            <a:off x="4861719" y="14882813"/>
            <a:ext cx="12712402" cy="9822656"/>
          </a:xfrm>
          <a:prstGeom prst="rect">
            <a:avLst/>
          </a:prstGeom>
          <a:noFill/>
        </p:spPr>
        <p:txBody>
          <a:bodyPr wrap="square" rtlCol="0" anchor="ctr"/>
          <a:lstStyle/>
          <a:p>
            <a:pPr algn="ctr">
              <a:buNone/>
            </a:pPr>
            <a:r>
              <a:rPr lang="en-US" sz="6300" dirty="0">
                <a:solidFill>
                  <a:srgbClr val="343333"/>
                </a:solidFill>
                <a:latin typeface="Roboto" pitchFamily="34" charset="0"/>
                <a:ea typeface="Roboto" pitchFamily="34" charset="-122"/>
                <a:cs typeface="Roboto" pitchFamily="34" charset="-120"/>
              </a:rPr>
              <a:t>We are currently working with specific countries and universities to use Collective Trauma Integration Processes in order to heal polarisation and work towards democratisation and violence prevention e.g., in Boulder/Colorado and Germany. </a:t>
            </a:r>
            <a:endParaRPr lang="en-US" dirty="0"/>
          </a:p>
        </p:txBody>
      </p:sp>
      <p:sp>
        <p:nvSpPr>
          <p:cNvPr id="15" name="Object 14"/>
          <p:cNvSpPr txBox="1"/>
          <p:nvPr/>
        </p:nvSpPr>
        <p:spPr>
          <a:xfrm>
            <a:off x="4564063" y="8632031"/>
            <a:ext cx="13017500" cy="2778125"/>
          </a:xfrm>
          <a:prstGeom prst="rect">
            <a:avLst/>
          </a:prstGeom>
          <a:noFill/>
        </p:spPr>
        <p:txBody>
          <a:bodyPr wrap="square" rtlCol="0" anchor="ctr"/>
          <a:lstStyle/>
          <a:p>
            <a:pPr algn="ctr">
              <a:buNone/>
            </a:pPr>
            <a:r>
              <a:rPr lang="en-US" sz="9400" dirty="0">
                <a:solidFill>
                  <a:srgbClr val="333333"/>
                </a:solidFill>
                <a:latin typeface="Fjalla One" pitchFamily="34" charset="0"/>
                <a:ea typeface="Fjalla One" pitchFamily="34" charset="-122"/>
                <a:cs typeface="Fjalla One" pitchFamily="34" charset="-120"/>
              </a:rPr>
              <a:t>COLLECTIVE TRAUMA INTEGRATION PROCESS</a:t>
            </a:r>
            <a:endParaRPr lang="en-US" dirty="0"/>
          </a:p>
        </p:txBody>
      </p:sp>
      <p:sp>
        <p:nvSpPr>
          <p:cNvPr id="16" name="Object 15"/>
          <p:cNvSpPr txBox="1"/>
          <p:nvPr/>
        </p:nvSpPr>
        <p:spPr>
          <a:xfrm>
            <a:off x="33238281" y="8632031"/>
            <a:ext cx="13576846" cy="5655469"/>
          </a:xfrm>
          <a:prstGeom prst="rect">
            <a:avLst/>
          </a:prstGeom>
          <a:noFill/>
        </p:spPr>
        <p:txBody>
          <a:bodyPr wrap="square" rtlCol="0" anchor="ctr"/>
          <a:lstStyle/>
          <a:p>
            <a:pPr algn="ctr">
              <a:buNone/>
            </a:pPr>
            <a:r>
              <a:rPr lang="en-US" sz="6300" dirty="0">
                <a:solidFill>
                  <a:srgbClr val="333333"/>
                </a:solidFill>
                <a:latin typeface="Roboto" pitchFamily="34" charset="0"/>
                <a:ea typeface="Roboto" pitchFamily="34" charset="-122"/>
                <a:cs typeface="Roboto" pitchFamily="34" charset="-120"/>
              </a:rPr>
              <a:t>Collective trauma integration initiatives are like global acupuncture - the newly released energy transforms us, liberating our creative potential by feeding radical new solutions and rapid innovation.</a:t>
            </a:r>
            <a:endParaRPr lang="en-US" dirty="0"/>
          </a:p>
        </p:txBody>
      </p:sp>
      <p:sp>
        <p:nvSpPr>
          <p:cNvPr id="17" name="Object 16"/>
          <p:cNvSpPr txBox="1"/>
          <p:nvPr/>
        </p:nvSpPr>
        <p:spPr>
          <a:xfrm>
            <a:off x="2877344" y="4564063"/>
            <a:ext cx="46476543" cy="2926953"/>
          </a:xfrm>
          <a:prstGeom prst="rect">
            <a:avLst/>
          </a:prstGeom>
          <a:noFill/>
        </p:spPr>
        <p:txBody>
          <a:bodyPr wrap="square" rtlCol="0" anchor="ctr"/>
          <a:lstStyle/>
          <a:p>
            <a:pPr algn="ctr">
              <a:buNone/>
            </a:pPr>
            <a:r>
              <a:rPr lang="en-US" sz="6300" dirty="0">
                <a:solidFill>
                  <a:srgbClr val="343333"/>
                </a:solidFill>
                <a:latin typeface="Fjalla One" pitchFamily="34" charset="0"/>
                <a:ea typeface="Fjalla One" pitchFamily="34" charset="-122"/>
                <a:cs typeface="Fjalla One" pitchFamily="34" charset="-120"/>
              </a:rPr>
              <a:t>We are setting up Collective Trauma Integration Processes for organisations or countries in partnership </a:t>
            </a:r>
          </a:p>
          <a:p>
            <a:pPr algn="ctr">
              <a:buNone/>
            </a:pPr>
            <a:r>
              <a:rPr lang="en-US" sz="6300" dirty="0">
                <a:solidFill>
                  <a:srgbClr val="343333"/>
                </a:solidFill>
                <a:latin typeface="Fjalla One" pitchFamily="34" charset="0"/>
                <a:ea typeface="Fjalla One" pitchFamily="34" charset="-122"/>
                <a:cs typeface="Fjalla One" pitchFamily="34" charset="-120"/>
              </a:rPr>
              <a:t>with leadership circles and governing bodies.</a:t>
            </a:r>
            <a:endParaRPr lang="en-US" dirty="0"/>
          </a:p>
        </p:txBody>
      </p:sp>
      <p:sp>
        <p:nvSpPr>
          <p:cNvPr id="18" name="Object 17"/>
          <p:cNvSpPr txBox="1"/>
          <p:nvPr/>
        </p:nvSpPr>
        <p:spPr>
          <a:xfrm>
            <a:off x="20091797" y="20538281"/>
            <a:ext cx="11644561" cy="4712891"/>
          </a:xfrm>
          <a:prstGeom prst="rect">
            <a:avLst/>
          </a:prstGeom>
          <a:noFill/>
        </p:spPr>
        <p:txBody>
          <a:bodyPr wrap="square" rtlCol="0" anchor="ctr"/>
          <a:lstStyle/>
          <a:p>
            <a:pPr algn="ctr">
              <a:buNone/>
            </a:pPr>
            <a:r>
              <a:rPr lang="en-US" sz="6300" dirty="0">
                <a:solidFill>
                  <a:srgbClr val="333333"/>
                </a:solidFill>
                <a:latin typeface="Roboto" pitchFamily="34" charset="0"/>
                <a:ea typeface="Roboto" pitchFamily="34" charset="-122"/>
                <a:cs typeface="Roboto" pitchFamily="34" charset="-120"/>
              </a:rPr>
              <a:t>Trauma exists as an interruption of our true condition, but connectedness, true intimacy and love belong to us by birthright.  </a:t>
            </a:r>
            <a:endParaRPr lang="en-US" dirty="0"/>
          </a:p>
        </p:txBody>
      </p:sp>
      <p:pic>
        <p:nvPicPr>
          <p:cNvPr id="20" name="Picture 19" descr="Logo&#10;&#10;Description automatically generated">
            <a:extLst>
              <a:ext uri="{FF2B5EF4-FFF2-40B4-BE49-F238E27FC236}">
                <a16:creationId xmlns:a16="http://schemas.microsoft.com/office/drawing/2014/main" id="{92B3CDA6-A24E-C14D-991B-1F62284FDDEB}"/>
              </a:ext>
            </a:extLst>
          </p:cNvPr>
          <p:cNvPicPr>
            <a:picLocks noChangeAspect="1"/>
          </p:cNvPicPr>
          <p:nvPr/>
        </p:nvPicPr>
        <p:blipFill>
          <a:blip r:embed="rId12"/>
          <a:stretch>
            <a:fillRect/>
          </a:stretch>
        </p:blipFill>
        <p:spPr>
          <a:xfrm>
            <a:off x="8795555" y="11534414"/>
            <a:ext cx="4543927" cy="4543927"/>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tretch>
            <a:fillRect/>
          </a:stretch>
        </p:blipFill>
        <p:spPr>
          <a:xfrm>
            <a:off x="0" y="0"/>
            <a:ext cx="50800000" cy="28575000"/>
          </a:xfrm>
          <a:prstGeom prst="rect">
            <a:avLst/>
          </a:prstGeom>
        </p:spPr>
      </p:pic>
      <p:pic>
        <p:nvPicPr>
          <p:cNvPr id="4" name="Object 3" descr="preencoded.png"/>
          <p:cNvPicPr>
            <a:picLocks noChangeAspect="1"/>
          </p:cNvPicPr>
          <p:nvPr/>
        </p:nvPicPr>
        <p:blipFill>
          <a:blip r:embed="rId4"/>
          <a:stretch>
            <a:fillRect/>
          </a:stretch>
        </p:blipFill>
        <p:spPr>
          <a:xfrm>
            <a:off x="2331641" y="8086328"/>
            <a:ext cx="13394531" cy="17710547"/>
          </a:xfrm>
          <a:prstGeom prst="rect">
            <a:avLst/>
          </a:prstGeom>
        </p:spPr>
      </p:pic>
      <p:pic>
        <p:nvPicPr>
          <p:cNvPr id="5" name="Object 4" descr="preencoded.png"/>
          <p:cNvPicPr>
            <a:picLocks noChangeAspect="1"/>
          </p:cNvPicPr>
          <p:nvPr/>
        </p:nvPicPr>
        <p:blipFill>
          <a:blip r:embed="rId5"/>
          <a:stretch>
            <a:fillRect/>
          </a:stretch>
        </p:blipFill>
        <p:spPr>
          <a:xfrm>
            <a:off x="1637109" y="26789063"/>
            <a:ext cx="46930469" cy="843359"/>
          </a:xfrm>
          <a:prstGeom prst="rect">
            <a:avLst/>
          </a:prstGeom>
        </p:spPr>
      </p:pic>
      <p:pic>
        <p:nvPicPr>
          <p:cNvPr id="6" name="Object 5" descr="preencoded.png"/>
          <p:cNvPicPr>
            <a:picLocks noChangeAspect="1"/>
          </p:cNvPicPr>
          <p:nvPr/>
        </p:nvPicPr>
        <p:blipFill>
          <a:blip r:embed="rId6"/>
          <a:stretch>
            <a:fillRect/>
          </a:stretch>
        </p:blipFill>
        <p:spPr>
          <a:xfrm>
            <a:off x="16519922" y="19744531"/>
            <a:ext cx="15775781" cy="6250781"/>
          </a:xfrm>
          <a:prstGeom prst="rect">
            <a:avLst/>
          </a:prstGeom>
        </p:spPr>
      </p:pic>
      <p:pic>
        <p:nvPicPr>
          <p:cNvPr id="7" name="Object 6" descr="preencoded.png"/>
          <p:cNvPicPr>
            <a:picLocks noChangeAspect="1"/>
          </p:cNvPicPr>
          <p:nvPr/>
        </p:nvPicPr>
        <p:blipFill>
          <a:blip r:embed="rId7"/>
          <a:stretch>
            <a:fillRect/>
          </a:stretch>
        </p:blipFill>
        <p:spPr>
          <a:xfrm>
            <a:off x="16519922" y="8086328"/>
            <a:ext cx="15775781" cy="10864453"/>
          </a:xfrm>
          <a:prstGeom prst="rect">
            <a:avLst/>
          </a:prstGeom>
        </p:spPr>
      </p:pic>
      <p:pic>
        <p:nvPicPr>
          <p:cNvPr id="10" name="Object 9" descr="preencoded.png"/>
          <p:cNvPicPr>
            <a:picLocks noChangeAspect="1"/>
          </p:cNvPicPr>
          <p:nvPr/>
        </p:nvPicPr>
        <p:blipFill>
          <a:blip r:embed="rId8"/>
          <a:stretch>
            <a:fillRect/>
          </a:stretch>
        </p:blipFill>
        <p:spPr>
          <a:xfrm>
            <a:off x="32940625" y="8086328"/>
            <a:ext cx="15378906" cy="17710547"/>
          </a:xfrm>
          <a:prstGeom prst="rect">
            <a:avLst/>
          </a:prstGeom>
        </p:spPr>
      </p:pic>
      <p:sp>
        <p:nvSpPr>
          <p:cNvPr id="11" name="Object 10"/>
          <p:cNvSpPr txBox="1"/>
          <p:nvPr/>
        </p:nvSpPr>
        <p:spPr>
          <a:xfrm>
            <a:off x="2966640" y="11841455"/>
            <a:ext cx="12610703" cy="11971045"/>
          </a:xfrm>
          <a:prstGeom prst="rect">
            <a:avLst/>
          </a:prstGeom>
          <a:noFill/>
        </p:spPr>
        <p:txBody>
          <a:bodyPr wrap="square" rtlCol="0" anchor="ctr"/>
          <a:lstStyle/>
          <a:p>
            <a:pPr algn="ctr"/>
            <a:r>
              <a:rPr lang="en-GB" sz="6600" dirty="0">
                <a:solidFill>
                  <a:srgbClr val="343333"/>
                </a:solidFill>
                <a:latin typeface="Roboto" pitchFamily="34" charset="0"/>
                <a:ea typeface="Roboto" pitchFamily="34" charset="-122"/>
              </a:rPr>
              <a:t>Trauma-Informed Leadership &amp; Climate Change</a:t>
            </a:r>
          </a:p>
          <a:p>
            <a:pPr algn="ctr"/>
            <a:endParaRPr lang="en-GB" sz="6600" dirty="0">
              <a:solidFill>
                <a:srgbClr val="343333"/>
              </a:solidFill>
              <a:latin typeface="Roboto" pitchFamily="34" charset="0"/>
              <a:ea typeface="Roboto" pitchFamily="34" charset="-122"/>
            </a:endParaRPr>
          </a:p>
          <a:p>
            <a:pPr algn="ctr"/>
            <a:endParaRPr lang="en-GB" sz="6600" dirty="0">
              <a:solidFill>
                <a:srgbClr val="343333"/>
              </a:solidFill>
              <a:latin typeface="Roboto" pitchFamily="34" charset="0"/>
              <a:ea typeface="Roboto" pitchFamily="34" charset="-122"/>
            </a:endParaRPr>
          </a:p>
          <a:p>
            <a:pPr algn="ctr"/>
            <a:endParaRPr lang="en-GB" sz="6600" dirty="0">
              <a:solidFill>
                <a:srgbClr val="343333"/>
              </a:solidFill>
              <a:latin typeface="Roboto" pitchFamily="34" charset="0"/>
              <a:ea typeface="Roboto" pitchFamily="34" charset="-122"/>
            </a:endParaRPr>
          </a:p>
          <a:p>
            <a:pPr algn="ctr">
              <a:buNone/>
            </a:pPr>
            <a:r>
              <a:rPr lang="en-US" sz="5400" dirty="0">
                <a:solidFill>
                  <a:srgbClr val="343333"/>
                </a:solidFill>
                <a:latin typeface="Roboto" pitchFamily="34" charset="0"/>
                <a:ea typeface="Roboto" pitchFamily="34" charset="-122"/>
              </a:rPr>
              <a:t>Trauma is at the root of our inaction in the face of Climate Change. Trauma symptoms of apathy and hyper-activation dramatically slow down our ability to respond adequately. Our lack of relationship to the crisis is part of the crisis. The Pocket Project aims to restore our collective ability to relate sensitively and compassionately thus opening up to an increased flow of information and possibility. </a:t>
            </a:r>
            <a:endParaRPr lang="en-US" sz="5400" dirty="0"/>
          </a:p>
        </p:txBody>
      </p:sp>
      <p:sp>
        <p:nvSpPr>
          <p:cNvPr id="12" name="Object 11"/>
          <p:cNvSpPr txBox="1"/>
          <p:nvPr/>
        </p:nvSpPr>
        <p:spPr>
          <a:xfrm>
            <a:off x="10715625" y="1736328"/>
            <a:ext cx="30102969" cy="2381250"/>
          </a:xfrm>
          <a:prstGeom prst="rect">
            <a:avLst/>
          </a:prstGeom>
          <a:noFill/>
        </p:spPr>
        <p:txBody>
          <a:bodyPr wrap="square" rtlCol="0" anchor="ctr"/>
          <a:lstStyle/>
          <a:p>
            <a:pPr algn="ctr"/>
            <a:r>
              <a:rPr lang="en-US" sz="14100" dirty="0">
                <a:solidFill>
                  <a:srgbClr val="D24B0E"/>
                </a:solidFill>
                <a:latin typeface="Fjalla One" pitchFamily="34" charset="0"/>
                <a:ea typeface="Fjalla One" pitchFamily="34" charset="-122"/>
              </a:rPr>
              <a:t>7. PARTNER – PRESENCE AT UN COP26</a:t>
            </a:r>
          </a:p>
        </p:txBody>
      </p:sp>
      <p:sp>
        <p:nvSpPr>
          <p:cNvPr id="13" name="Object 12"/>
          <p:cNvSpPr txBox="1"/>
          <p:nvPr/>
        </p:nvSpPr>
        <p:spPr>
          <a:xfrm>
            <a:off x="18057812" y="20290234"/>
            <a:ext cx="13077507" cy="5159375"/>
          </a:xfrm>
          <a:prstGeom prst="rect">
            <a:avLst/>
          </a:prstGeom>
          <a:noFill/>
        </p:spPr>
        <p:txBody>
          <a:bodyPr wrap="square" rtlCol="0" anchor="ctr"/>
          <a:lstStyle/>
          <a:p>
            <a:pPr algn="ctr">
              <a:buNone/>
            </a:pPr>
            <a:r>
              <a:rPr lang="en-US" sz="6600" dirty="0">
                <a:solidFill>
                  <a:srgbClr val="D24B0E"/>
                </a:solidFill>
                <a:latin typeface="Roboto" pitchFamily="34" charset="0"/>
                <a:ea typeface="Roboto" pitchFamily="34" charset="-122"/>
              </a:rPr>
              <a:t>Join us from 1-12 November for live conversations, interviews, witnessing and shared meditation, with Thomas </a:t>
            </a:r>
            <a:r>
              <a:rPr lang="en-US" sz="6600" dirty="0" err="1">
                <a:solidFill>
                  <a:srgbClr val="D24B0E"/>
                </a:solidFill>
                <a:latin typeface="Roboto" pitchFamily="34" charset="0"/>
                <a:ea typeface="Roboto" pitchFamily="34" charset="-122"/>
              </a:rPr>
              <a:t>Huebl</a:t>
            </a:r>
            <a:r>
              <a:rPr lang="en-US" sz="6600" dirty="0">
                <a:solidFill>
                  <a:srgbClr val="D24B0E"/>
                </a:solidFill>
                <a:latin typeface="Roboto" pitchFamily="34" charset="0"/>
                <a:ea typeface="Roboto" pitchFamily="34" charset="-122"/>
              </a:rPr>
              <a:t> and many others. </a:t>
            </a:r>
            <a:endParaRPr lang="en-US" sz="6600" dirty="0">
              <a:solidFill>
                <a:srgbClr val="D24B0E"/>
              </a:solidFill>
            </a:endParaRPr>
          </a:p>
        </p:txBody>
      </p:sp>
      <p:sp>
        <p:nvSpPr>
          <p:cNvPr id="14" name="Object 13"/>
          <p:cNvSpPr txBox="1"/>
          <p:nvPr/>
        </p:nvSpPr>
        <p:spPr>
          <a:xfrm>
            <a:off x="33883203" y="11080376"/>
            <a:ext cx="13831094" cy="13426655"/>
          </a:xfrm>
          <a:prstGeom prst="rect">
            <a:avLst/>
          </a:prstGeom>
          <a:noFill/>
        </p:spPr>
        <p:txBody>
          <a:bodyPr wrap="square" rtlCol="0" anchor="ctr"/>
          <a:lstStyle/>
          <a:p>
            <a:pPr algn="ctr">
              <a:buNone/>
            </a:pPr>
            <a:r>
              <a:rPr lang="en-US" sz="6000" dirty="0">
                <a:solidFill>
                  <a:srgbClr val="343333"/>
                </a:solidFill>
                <a:latin typeface="Roboto" pitchFamily="34" charset="0"/>
                <a:ea typeface="Roboto" pitchFamily="34" charset="-122"/>
              </a:rPr>
              <a:t>Our team will be present at 26th UN Climate Change Conference in Glasgow, bringing in the themes of:</a:t>
            </a:r>
          </a:p>
          <a:p>
            <a:pPr>
              <a:buNone/>
            </a:pPr>
            <a:endParaRPr lang="en-US" sz="6000" dirty="0">
              <a:solidFill>
                <a:srgbClr val="343333"/>
              </a:solidFill>
              <a:latin typeface="Roboto" pitchFamily="34" charset="0"/>
              <a:ea typeface="Roboto" pitchFamily="34" charset="-122"/>
            </a:endParaRPr>
          </a:p>
          <a:p>
            <a:pPr marL="857250" indent="-857250">
              <a:buFont typeface="Arial" panose="020B0604020202020204" pitchFamily="34" charset="0"/>
              <a:buChar char="•"/>
            </a:pPr>
            <a:r>
              <a:rPr lang="en-US" sz="6000" dirty="0">
                <a:solidFill>
                  <a:srgbClr val="343333"/>
                </a:solidFill>
                <a:latin typeface="Roboto" pitchFamily="34" charset="0"/>
                <a:ea typeface="Roboto" pitchFamily="34" charset="-122"/>
              </a:rPr>
              <a:t>Collective trauma and its impact on both burn-out and apathy in response to Climate Change</a:t>
            </a:r>
          </a:p>
          <a:p>
            <a:pPr marL="857250" indent="-857250">
              <a:buFont typeface="Arial" panose="020B0604020202020204" pitchFamily="34" charset="0"/>
              <a:buChar char="•"/>
            </a:pPr>
            <a:r>
              <a:rPr lang="en-US" sz="6000" dirty="0">
                <a:solidFill>
                  <a:srgbClr val="343333"/>
                </a:solidFill>
                <a:latin typeface="Roboto" pitchFamily="34" charset="0"/>
                <a:ea typeface="Roboto" pitchFamily="34" charset="-122"/>
              </a:rPr>
              <a:t>Trauma-informed leadership and its importance in allowing for more effective Climate Change action </a:t>
            </a:r>
          </a:p>
          <a:p>
            <a:pPr marL="857250" indent="-857250">
              <a:buFont typeface="Arial" panose="020B0604020202020204" pitchFamily="34" charset="0"/>
              <a:buChar char="•"/>
            </a:pPr>
            <a:r>
              <a:rPr lang="en-US" sz="6000" dirty="0">
                <a:solidFill>
                  <a:srgbClr val="343333"/>
                </a:solidFill>
                <a:latin typeface="Roboto" pitchFamily="34" charset="0"/>
                <a:ea typeface="Roboto" pitchFamily="34" charset="-122"/>
              </a:rPr>
              <a:t>Global Social Witnessing as a collective tool that allows us to relate to Climate Change</a:t>
            </a:r>
          </a:p>
          <a:p>
            <a:pPr marL="857250" indent="-857250">
              <a:buFont typeface="Arial" panose="020B0604020202020204" pitchFamily="34" charset="0"/>
              <a:buChar char="•"/>
            </a:pPr>
            <a:r>
              <a:rPr lang="en-US" sz="6000" dirty="0">
                <a:solidFill>
                  <a:srgbClr val="343333"/>
                </a:solidFill>
                <a:latin typeface="Roboto" pitchFamily="34" charset="0"/>
                <a:ea typeface="Roboto" pitchFamily="34" charset="-122"/>
              </a:rPr>
              <a:t>Collective Healing in Action </a:t>
            </a:r>
          </a:p>
        </p:txBody>
      </p:sp>
      <p:sp>
        <p:nvSpPr>
          <p:cNvPr id="15" name="Object 14"/>
          <p:cNvSpPr txBox="1"/>
          <p:nvPr/>
        </p:nvSpPr>
        <p:spPr>
          <a:xfrm>
            <a:off x="4911328" y="4762500"/>
            <a:ext cx="42510273" cy="2083594"/>
          </a:xfrm>
          <a:prstGeom prst="rect">
            <a:avLst/>
          </a:prstGeom>
          <a:noFill/>
        </p:spPr>
        <p:txBody>
          <a:bodyPr wrap="square" rtlCol="0" anchor="ctr"/>
          <a:lstStyle/>
          <a:p>
            <a:pPr algn="ctr">
              <a:buNone/>
            </a:pPr>
            <a:r>
              <a:rPr lang="en-US" sz="7000" dirty="0">
                <a:solidFill>
                  <a:srgbClr val="333333"/>
                </a:solidFill>
                <a:latin typeface="Fjalla One" pitchFamily="34" charset="0"/>
                <a:ea typeface="Fjalla One" pitchFamily="34" charset="-122"/>
                <a:cs typeface="Fjalla One" pitchFamily="34" charset="-120"/>
              </a:rPr>
              <a:t>Cultivate generative international partnerships </a:t>
            </a:r>
            <a:r>
              <a:rPr lang="en-GB" sz="7000" dirty="0">
                <a:solidFill>
                  <a:srgbClr val="333333"/>
                </a:solidFill>
                <a:latin typeface="Fjalla One" pitchFamily="34" charset="0"/>
                <a:ea typeface="Fjalla One" pitchFamily="34" charset="-122"/>
              </a:rPr>
              <a:t>with like-minded organizations and prepare for consultative status at the UN.</a:t>
            </a:r>
            <a:r>
              <a:rPr lang="en-US" sz="7000" dirty="0">
                <a:solidFill>
                  <a:srgbClr val="333333"/>
                </a:solidFill>
                <a:latin typeface="Fjalla One" pitchFamily="34" charset="0"/>
                <a:ea typeface="Fjalla One" pitchFamily="34" charset="-122"/>
              </a:rPr>
              <a:t> </a:t>
            </a:r>
          </a:p>
        </p:txBody>
      </p:sp>
      <p:pic>
        <p:nvPicPr>
          <p:cNvPr id="16" name="Picture 15" descr="A picture containing water, sky, outdoor, river&#10;&#10;Description automatically generated">
            <a:extLst>
              <a:ext uri="{FF2B5EF4-FFF2-40B4-BE49-F238E27FC236}">
                <a16:creationId xmlns:a16="http://schemas.microsoft.com/office/drawing/2014/main" id="{0D016C99-5A47-F045-A171-BB7E8BAB49D6}"/>
              </a:ext>
            </a:extLst>
          </p:cNvPr>
          <p:cNvPicPr>
            <a:picLocks noChangeAspect="1"/>
          </p:cNvPicPr>
          <p:nvPr/>
        </p:nvPicPr>
        <p:blipFill rotWithShape="1">
          <a:blip r:embed="rId9"/>
          <a:srcRect l="565" r="15873"/>
          <a:stretch/>
        </p:blipFill>
        <p:spPr>
          <a:xfrm>
            <a:off x="17174527" y="8658173"/>
            <a:ext cx="14466569" cy="9748241"/>
          </a:xfrm>
          <a:prstGeom prst="rect">
            <a:avLst/>
          </a:prstGeom>
        </p:spPr>
      </p:pic>
      <p:sp>
        <p:nvSpPr>
          <p:cNvPr id="17" name="Object 13">
            <a:extLst>
              <a:ext uri="{FF2B5EF4-FFF2-40B4-BE49-F238E27FC236}">
                <a16:creationId xmlns:a16="http://schemas.microsoft.com/office/drawing/2014/main" id="{BCC1BA81-609E-DB4F-9EC5-4E1A822C2EE4}"/>
              </a:ext>
            </a:extLst>
          </p:cNvPr>
          <p:cNvSpPr txBox="1"/>
          <p:nvPr/>
        </p:nvSpPr>
        <p:spPr>
          <a:xfrm>
            <a:off x="2014141" y="8964112"/>
            <a:ext cx="14108906" cy="1637109"/>
          </a:xfrm>
          <a:prstGeom prst="rect">
            <a:avLst/>
          </a:prstGeom>
          <a:noFill/>
        </p:spPr>
        <p:txBody>
          <a:bodyPr wrap="square" rtlCol="0" anchor="ctr"/>
          <a:lstStyle/>
          <a:p>
            <a:pPr algn="ctr"/>
            <a:r>
              <a:rPr lang="en-GB" sz="9600" dirty="0">
                <a:solidFill>
                  <a:srgbClr val="343333"/>
                </a:solidFill>
                <a:latin typeface="Roboto" pitchFamily="34" charset="0"/>
                <a:ea typeface="Roboto" pitchFamily="34" charset="-122"/>
              </a:rPr>
              <a:t>PP @ COP26</a:t>
            </a:r>
          </a:p>
        </p:txBody>
      </p:sp>
      <p:pic>
        <p:nvPicPr>
          <p:cNvPr id="19" name="Picture 18" descr="A picture containing icon&#10;&#10;Description automatically generated">
            <a:extLst>
              <a:ext uri="{FF2B5EF4-FFF2-40B4-BE49-F238E27FC236}">
                <a16:creationId xmlns:a16="http://schemas.microsoft.com/office/drawing/2014/main" id="{A7488621-122D-A24C-A2C9-BA57D5D3CD18}"/>
              </a:ext>
            </a:extLst>
          </p:cNvPr>
          <p:cNvPicPr>
            <a:picLocks noChangeAspect="1"/>
          </p:cNvPicPr>
          <p:nvPr/>
        </p:nvPicPr>
        <p:blipFill>
          <a:blip r:embed="rId10"/>
          <a:stretch>
            <a:fillRect/>
          </a:stretch>
        </p:blipFill>
        <p:spPr>
          <a:xfrm>
            <a:off x="7940441" y="13199035"/>
            <a:ext cx="2176929" cy="2176929"/>
          </a:xfrm>
          <a:prstGeom prst="rect">
            <a:avLst/>
          </a:prstGeom>
        </p:spPr>
      </p:pic>
      <p:pic>
        <p:nvPicPr>
          <p:cNvPr id="21" name="Picture 20" descr="A picture containing icon&#10;&#10;Description automatically generated">
            <a:extLst>
              <a:ext uri="{FF2B5EF4-FFF2-40B4-BE49-F238E27FC236}">
                <a16:creationId xmlns:a16="http://schemas.microsoft.com/office/drawing/2014/main" id="{E6FD7A36-86EB-AC4C-9617-12BA7D66D392}"/>
              </a:ext>
            </a:extLst>
          </p:cNvPr>
          <p:cNvPicPr>
            <a:picLocks noChangeAspect="1"/>
          </p:cNvPicPr>
          <p:nvPr/>
        </p:nvPicPr>
        <p:blipFill>
          <a:blip r:embed="rId10"/>
          <a:stretch>
            <a:fillRect/>
          </a:stretch>
        </p:blipFill>
        <p:spPr>
          <a:xfrm>
            <a:off x="39483716" y="8658173"/>
            <a:ext cx="2292724" cy="2292724"/>
          </a:xfrm>
          <a:prstGeom prst="rect">
            <a:avLst/>
          </a:prstGeom>
        </p:spPr>
      </p:pic>
    </p:spTree>
    <p:extLst>
      <p:ext uri="{BB962C8B-B14F-4D97-AF65-F5344CB8AC3E}">
        <p14:creationId xmlns:p14="http://schemas.microsoft.com/office/powerpoint/2010/main" val="28463078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tretch>
            <a:fillRect/>
          </a:stretch>
        </p:blipFill>
        <p:spPr>
          <a:xfrm>
            <a:off x="0" y="0"/>
            <a:ext cx="50800000" cy="28575000"/>
          </a:xfrm>
          <a:prstGeom prst="rect">
            <a:avLst/>
          </a:prstGeom>
        </p:spPr>
      </p:pic>
      <p:pic>
        <p:nvPicPr>
          <p:cNvPr id="4" name="Object 3" descr="preencoded.png"/>
          <p:cNvPicPr>
            <a:picLocks noChangeAspect="1"/>
          </p:cNvPicPr>
          <p:nvPr/>
        </p:nvPicPr>
        <p:blipFill>
          <a:blip r:embed="rId4"/>
          <a:stretch>
            <a:fillRect/>
          </a:stretch>
        </p:blipFill>
        <p:spPr>
          <a:xfrm>
            <a:off x="0" y="0"/>
            <a:ext cx="50800000" cy="28575000"/>
          </a:xfrm>
          <a:prstGeom prst="rect">
            <a:avLst/>
          </a:prstGeom>
        </p:spPr>
      </p:pic>
      <p:pic>
        <p:nvPicPr>
          <p:cNvPr id="5" name="Object 4" descr="preencoded.png"/>
          <p:cNvPicPr>
            <a:picLocks noChangeAspect="1"/>
          </p:cNvPicPr>
          <p:nvPr/>
        </p:nvPicPr>
        <p:blipFill>
          <a:blip r:embed="rId5"/>
          <a:stretch>
            <a:fillRect/>
          </a:stretch>
        </p:blipFill>
        <p:spPr>
          <a:xfrm>
            <a:off x="1637109" y="1389063"/>
            <a:ext cx="47459635" cy="1240234"/>
          </a:xfrm>
          <a:prstGeom prst="rect">
            <a:avLst/>
          </a:prstGeom>
        </p:spPr>
      </p:pic>
      <p:pic>
        <p:nvPicPr>
          <p:cNvPr id="6" name="Object 5" descr="preencoded.png"/>
          <p:cNvPicPr>
            <a:picLocks noChangeAspect="1"/>
          </p:cNvPicPr>
          <p:nvPr/>
        </p:nvPicPr>
        <p:blipFill>
          <a:blip r:embed="rId6"/>
          <a:stretch>
            <a:fillRect/>
          </a:stretch>
        </p:blipFill>
        <p:spPr>
          <a:xfrm>
            <a:off x="1091406" y="1984375"/>
            <a:ext cx="1240234" cy="24556641"/>
          </a:xfrm>
          <a:prstGeom prst="rect">
            <a:avLst/>
          </a:prstGeom>
        </p:spPr>
      </p:pic>
      <p:pic>
        <p:nvPicPr>
          <p:cNvPr id="7" name="Object 6" descr="preencoded.png"/>
          <p:cNvPicPr>
            <a:picLocks noChangeAspect="1"/>
          </p:cNvPicPr>
          <p:nvPr/>
        </p:nvPicPr>
        <p:blipFill>
          <a:blip r:embed="rId7"/>
          <a:stretch>
            <a:fillRect/>
          </a:stretch>
        </p:blipFill>
        <p:spPr>
          <a:xfrm>
            <a:off x="1637109" y="25896094"/>
            <a:ext cx="12749609" cy="1240234"/>
          </a:xfrm>
          <a:prstGeom prst="rect">
            <a:avLst/>
          </a:prstGeom>
        </p:spPr>
      </p:pic>
      <p:pic>
        <p:nvPicPr>
          <p:cNvPr id="8" name="Object 7" descr="preencoded.png"/>
          <p:cNvPicPr>
            <a:picLocks noChangeAspect="1"/>
          </p:cNvPicPr>
          <p:nvPr/>
        </p:nvPicPr>
        <p:blipFill>
          <a:blip r:embed="rId8"/>
          <a:stretch>
            <a:fillRect/>
          </a:stretch>
        </p:blipFill>
        <p:spPr>
          <a:xfrm>
            <a:off x="36314063" y="25796875"/>
            <a:ext cx="12749609" cy="1240234"/>
          </a:xfrm>
          <a:prstGeom prst="rect">
            <a:avLst/>
          </a:prstGeom>
        </p:spPr>
      </p:pic>
      <p:pic>
        <p:nvPicPr>
          <p:cNvPr id="9" name="Object 8" descr="preencoded.png"/>
          <p:cNvPicPr>
            <a:picLocks noChangeAspect="1"/>
          </p:cNvPicPr>
          <p:nvPr/>
        </p:nvPicPr>
        <p:blipFill>
          <a:blip r:embed="rId9"/>
          <a:stretch>
            <a:fillRect/>
          </a:stretch>
        </p:blipFill>
        <p:spPr>
          <a:xfrm>
            <a:off x="48418750" y="1984375"/>
            <a:ext cx="1240234" cy="24492857"/>
          </a:xfrm>
          <a:prstGeom prst="rect">
            <a:avLst/>
          </a:prstGeom>
        </p:spPr>
      </p:pic>
      <p:sp>
        <p:nvSpPr>
          <p:cNvPr id="10" name="Object 9"/>
          <p:cNvSpPr txBox="1"/>
          <p:nvPr/>
        </p:nvSpPr>
        <p:spPr>
          <a:xfrm>
            <a:off x="19149219" y="25796875"/>
            <a:ext cx="12492975" cy="1240234"/>
          </a:xfrm>
          <a:prstGeom prst="rect">
            <a:avLst/>
          </a:prstGeom>
          <a:noFill/>
        </p:spPr>
        <p:txBody>
          <a:bodyPr wrap="square" rtlCol="0" anchor="ctr"/>
          <a:lstStyle/>
          <a:p>
            <a:pPr algn="ctr">
              <a:lnSpc>
                <a:spcPts val="9800"/>
              </a:lnSpc>
              <a:buNone/>
            </a:pPr>
            <a:r>
              <a:rPr lang="en-US" sz="9800" dirty="0">
                <a:solidFill>
                  <a:srgbClr val="343333"/>
                </a:solidFill>
                <a:latin typeface="Roboto Condensed" pitchFamily="34" charset="0"/>
                <a:ea typeface="Roboto Condensed" pitchFamily="34" charset="-122"/>
                <a:cs typeface="Roboto Condensed" pitchFamily="34" charset="-120"/>
              </a:rPr>
              <a:t>Thomas Hübl</a:t>
            </a:r>
            <a:endParaRPr lang="en-US" dirty="0"/>
          </a:p>
        </p:txBody>
      </p:sp>
      <p:sp>
        <p:nvSpPr>
          <p:cNvPr id="11" name="Object 10"/>
          <p:cNvSpPr txBox="1"/>
          <p:nvPr/>
        </p:nvSpPr>
        <p:spPr>
          <a:xfrm>
            <a:off x="4167188" y="5060156"/>
            <a:ext cx="43832363" cy="16966406"/>
          </a:xfrm>
          <a:prstGeom prst="rect">
            <a:avLst/>
          </a:prstGeom>
          <a:noFill/>
        </p:spPr>
        <p:txBody>
          <a:bodyPr wrap="square" rtlCol="0" anchor="ctr"/>
          <a:lstStyle/>
          <a:p>
            <a:pPr algn="ctr">
              <a:lnSpc>
                <a:spcPts val="22500"/>
              </a:lnSpc>
              <a:buNone/>
            </a:pPr>
            <a:r>
              <a:rPr lang="en-US" sz="14100" i="1" dirty="0">
                <a:solidFill>
                  <a:srgbClr val="343333"/>
                </a:solidFill>
                <a:latin typeface="Fjalla One" pitchFamily="34" charset="0"/>
                <a:ea typeface="Fjalla One" pitchFamily="34" charset="-122"/>
                <a:cs typeface="Fjalla One" pitchFamily="34" charset="-120"/>
              </a:rPr>
              <a:t>If everybody looks through broken glass, then together, we are looking at a world that looks broken. When I notice my crack in my window, and you notice yours, and we start healing our cracks, then we begin to look at the world through clear glass. And that’s what trauma healing does. It starts unifying the world.</a:t>
            </a:r>
            <a:endParaRPr lang="en-US" i="1"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tretch>
            <a:fillRect/>
          </a:stretch>
        </p:blipFill>
        <p:spPr>
          <a:xfrm>
            <a:off x="0" y="0"/>
            <a:ext cx="50800000" cy="28575000"/>
          </a:xfrm>
          <a:prstGeom prst="rect">
            <a:avLst/>
          </a:prstGeom>
        </p:spPr>
      </p:pic>
      <p:pic>
        <p:nvPicPr>
          <p:cNvPr id="4" name="Object 3" descr="preencoded.png"/>
          <p:cNvPicPr>
            <a:picLocks noChangeAspect="1"/>
          </p:cNvPicPr>
          <p:nvPr/>
        </p:nvPicPr>
        <p:blipFill>
          <a:blip r:embed="rId4"/>
          <a:stretch>
            <a:fillRect/>
          </a:stretch>
        </p:blipFill>
        <p:spPr>
          <a:xfrm>
            <a:off x="9574609" y="0"/>
            <a:ext cx="31655040" cy="30117149"/>
          </a:xfrm>
          <a:prstGeom prst="rect">
            <a:avLst/>
          </a:prstGeom>
        </p:spPr>
      </p:pic>
      <p:pic>
        <p:nvPicPr>
          <p:cNvPr id="5" name="Object 4" descr="preencoded.png"/>
          <p:cNvPicPr>
            <a:picLocks noChangeAspect="1"/>
          </p:cNvPicPr>
          <p:nvPr/>
        </p:nvPicPr>
        <p:blipFill>
          <a:blip r:embed="rId5"/>
          <a:stretch>
            <a:fillRect/>
          </a:stretch>
        </p:blipFill>
        <p:spPr>
          <a:xfrm>
            <a:off x="15527734" y="4464844"/>
            <a:ext cx="19682360" cy="19682360"/>
          </a:xfrm>
          <a:prstGeom prst="rect">
            <a:avLst/>
          </a:prstGeom>
        </p:spPr>
      </p:pic>
      <p:pic>
        <p:nvPicPr>
          <p:cNvPr id="6" name="Object 5" descr="preencoded.png"/>
          <p:cNvPicPr>
            <a:picLocks noChangeAspect="1"/>
          </p:cNvPicPr>
          <p:nvPr/>
        </p:nvPicPr>
        <p:blipFill>
          <a:blip r:embed="rId6"/>
          <a:stretch>
            <a:fillRect/>
          </a:stretch>
        </p:blipFill>
        <p:spPr>
          <a:xfrm>
            <a:off x="18950781" y="7867184"/>
            <a:ext cx="12834350" cy="12834350"/>
          </a:xfrm>
          <a:prstGeom prst="rect">
            <a:avLst/>
          </a:prstGeom>
        </p:spPr>
      </p:pic>
      <p:pic>
        <p:nvPicPr>
          <p:cNvPr id="7" name="Object 6" descr="preencoded.png"/>
          <p:cNvPicPr>
            <a:picLocks noChangeAspect="1"/>
          </p:cNvPicPr>
          <p:nvPr/>
        </p:nvPicPr>
        <p:blipFill>
          <a:blip r:embed="rId7"/>
          <a:stretch>
            <a:fillRect/>
          </a:stretch>
        </p:blipFill>
        <p:spPr>
          <a:xfrm>
            <a:off x="6052344" y="11269222"/>
            <a:ext cx="38639103" cy="6031691"/>
          </a:xfrm>
          <a:prstGeom prst="rect">
            <a:avLst/>
          </a:prstGeom>
        </p:spPr>
      </p:pic>
      <p:pic>
        <p:nvPicPr>
          <p:cNvPr id="8" name="Object 7" descr="preencoded.png"/>
          <p:cNvPicPr>
            <a:picLocks noChangeAspect="1"/>
          </p:cNvPicPr>
          <p:nvPr/>
        </p:nvPicPr>
        <p:blipFill>
          <a:blip r:embed="rId8"/>
          <a:stretch>
            <a:fillRect/>
          </a:stretch>
        </p:blipFill>
        <p:spPr>
          <a:xfrm>
            <a:off x="1091406" y="1190625"/>
            <a:ext cx="9555296" cy="4117578"/>
          </a:xfrm>
          <a:prstGeom prst="rect">
            <a:avLst/>
          </a:prstGeom>
        </p:spPr>
      </p:pic>
      <p:sp>
        <p:nvSpPr>
          <p:cNvPr id="9" name="Object 8"/>
          <p:cNvSpPr txBox="1"/>
          <p:nvPr/>
        </p:nvSpPr>
        <p:spPr>
          <a:xfrm>
            <a:off x="10070703" y="14733984"/>
            <a:ext cx="31374209" cy="1637109"/>
          </a:xfrm>
          <a:prstGeom prst="rect">
            <a:avLst/>
          </a:prstGeom>
          <a:noFill/>
        </p:spPr>
        <p:txBody>
          <a:bodyPr wrap="square" rtlCol="0" anchor="ctr"/>
          <a:lstStyle/>
          <a:p>
            <a:pPr algn="ctr">
              <a:lnSpc>
                <a:spcPts val="13200"/>
              </a:lnSpc>
              <a:buNone/>
            </a:pPr>
            <a:r>
              <a:rPr lang="en-US" sz="10900" dirty="0">
                <a:solidFill>
                  <a:srgbClr val="3F9991"/>
                </a:solidFill>
                <a:latin typeface="Cabin" pitchFamily="34" charset="0"/>
                <a:ea typeface="Cabin" pitchFamily="34" charset="-122"/>
                <a:cs typeface="Cabin" pitchFamily="34" charset="-120"/>
              </a:rPr>
              <a:t>https://pocketproject.org/</a:t>
            </a:r>
            <a:endParaRPr lang="en-US" dirty="0"/>
          </a:p>
        </p:txBody>
      </p:sp>
      <p:sp>
        <p:nvSpPr>
          <p:cNvPr id="10" name="Object 9"/>
          <p:cNvSpPr txBox="1"/>
          <p:nvPr/>
        </p:nvSpPr>
        <p:spPr>
          <a:xfrm>
            <a:off x="10070703" y="12005469"/>
            <a:ext cx="31374209" cy="2480469"/>
          </a:xfrm>
          <a:prstGeom prst="rect">
            <a:avLst/>
          </a:prstGeom>
          <a:noFill/>
        </p:spPr>
        <p:txBody>
          <a:bodyPr wrap="square" rtlCol="0" anchor="ctr"/>
          <a:lstStyle/>
          <a:p>
            <a:pPr algn="ctr">
              <a:buNone/>
            </a:pPr>
            <a:r>
              <a:rPr lang="en-US" sz="19500" dirty="0">
                <a:solidFill>
                  <a:srgbClr val="D24B0E"/>
                </a:solidFill>
                <a:latin typeface="Fjalla One" pitchFamily="34" charset="0"/>
                <a:ea typeface="Fjalla One" pitchFamily="34" charset="-122"/>
                <a:cs typeface="Fjalla One" pitchFamily="34" charset="-120"/>
              </a:rPr>
              <a:t>Thank you!</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tretch>
            <a:fillRect/>
          </a:stretch>
        </p:blipFill>
        <p:spPr>
          <a:xfrm>
            <a:off x="0" y="0"/>
            <a:ext cx="50800000" cy="28575000"/>
          </a:xfrm>
          <a:prstGeom prst="rect">
            <a:avLst/>
          </a:prstGeom>
        </p:spPr>
      </p:pic>
      <p:pic>
        <p:nvPicPr>
          <p:cNvPr id="4" name="Object 3" descr="preencoded.png"/>
          <p:cNvPicPr>
            <a:picLocks noChangeAspect="1"/>
          </p:cNvPicPr>
          <p:nvPr/>
        </p:nvPicPr>
        <p:blipFill>
          <a:blip r:embed="rId4"/>
          <a:stretch>
            <a:fillRect/>
          </a:stretch>
        </p:blipFill>
        <p:spPr>
          <a:xfrm>
            <a:off x="32990234" y="5903516"/>
            <a:ext cx="15577344" cy="20240625"/>
          </a:xfrm>
          <a:prstGeom prst="rect">
            <a:avLst/>
          </a:prstGeom>
        </p:spPr>
      </p:pic>
      <p:pic>
        <p:nvPicPr>
          <p:cNvPr id="5" name="Object 4" descr="preencoded.png"/>
          <p:cNvPicPr>
            <a:picLocks noChangeAspect="1"/>
          </p:cNvPicPr>
          <p:nvPr/>
        </p:nvPicPr>
        <p:blipFill>
          <a:blip r:embed="rId5"/>
          <a:stretch>
            <a:fillRect/>
          </a:stretch>
        </p:blipFill>
        <p:spPr>
          <a:xfrm>
            <a:off x="16519922" y="5903516"/>
            <a:ext cx="15577344" cy="20240625"/>
          </a:xfrm>
          <a:prstGeom prst="rect">
            <a:avLst/>
          </a:prstGeom>
        </p:spPr>
      </p:pic>
      <p:pic>
        <p:nvPicPr>
          <p:cNvPr id="6" name="Object 5" descr="preencoded.png"/>
          <p:cNvPicPr>
            <a:picLocks noChangeAspect="1"/>
          </p:cNvPicPr>
          <p:nvPr/>
        </p:nvPicPr>
        <p:blipFill>
          <a:blip r:embed="rId6"/>
          <a:stretch>
            <a:fillRect/>
          </a:stretch>
        </p:blipFill>
        <p:spPr>
          <a:xfrm>
            <a:off x="2182813" y="1488281"/>
            <a:ext cx="13259843" cy="11112500"/>
          </a:xfrm>
          <a:prstGeom prst="rect">
            <a:avLst/>
          </a:prstGeom>
        </p:spPr>
      </p:pic>
      <p:pic>
        <p:nvPicPr>
          <p:cNvPr id="7" name="Object 6" descr="preencoded.png"/>
          <p:cNvPicPr>
            <a:picLocks noChangeAspect="1"/>
          </p:cNvPicPr>
          <p:nvPr/>
        </p:nvPicPr>
        <p:blipFill>
          <a:blip r:embed="rId7"/>
          <a:stretch>
            <a:fillRect/>
          </a:stretch>
        </p:blipFill>
        <p:spPr>
          <a:xfrm>
            <a:off x="1637109" y="26789063"/>
            <a:ext cx="46930469" cy="843359"/>
          </a:xfrm>
          <a:prstGeom prst="rect">
            <a:avLst/>
          </a:prstGeom>
        </p:spPr>
      </p:pic>
      <p:pic>
        <p:nvPicPr>
          <p:cNvPr id="8" name="Object 7" descr="preencoded.png"/>
          <p:cNvPicPr>
            <a:picLocks noChangeAspect="1"/>
          </p:cNvPicPr>
          <p:nvPr/>
        </p:nvPicPr>
        <p:blipFill>
          <a:blip r:embed="rId8"/>
          <a:stretch>
            <a:fillRect/>
          </a:stretch>
        </p:blipFill>
        <p:spPr>
          <a:xfrm>
            <a:off x="2728516" y="2033984"/>
            <a:ext cx="12132488" cy="9985145"/>
          </a:xfrm>
          <a:prstGeom prst="rect">
            <a:avLst/>
          </a:prstGeom>
        </p:spPr>
      </p:pic>
      <p:pic>
        <p:nvPicPr>
          <p:cNvPr id="9" name="Object 8" descr="preencoded.png"/>
          <p:cNvPicPr>
            <a:picLocks noChangeAspect="1"/>
          </p:cNvPicPr>
          <p:nvPr/>
        </p:nvPicPr>
        <p:blipFill>
          <a:blip r:embed="rId9"/>
          <a:stretch>
            <a:fillRect/>
          </a:stretch>
        </p:blipFill>
        <p:spPr>
          <a:xfrm>
            <a:off x="2230872" y="13443365"/>
            <a:ext cx="13192083" cy="12551172"/>
          </a:xfrm>
          <a:prstGeom prst="rect">
            <a:avLst/>
          </a:prstGeom>
        </p:spPr>
      </p:pic>
      <p:pic>
        <p:nvPicPr>
          <p:cNvPr id="10" name="Object 9" descr="preencoded.png"/>
          <p:cNvPicPr>
            <a:picLocks noChangeAspect="1"/>
          </p:cNvPicPr>
          <p:nvPr/>
        </p:nvPicPr>
        <p:blipFill>
          <a:blip r:embed="rId10"/>
          <a:stretch>
            <a:fillRect/>
          </a:stretch>
        </p:blipFill>
        <p:spPr>
          <a:xfrm>
            <a:off x="2877344" y="14039453"/>
            <a:ext cx="11910261" cy="11376169"/>
          </a:xfrm>
          <a:prstGeom prst="rect">
            <a:avLst/>
          </a:prstGeom>
        </p:spPr>
      </p:pic>
      <p:sp>
        <p:nvSpPr>
          <p:cNvPr id="11" name="Object 10"/>
          <p:cNvSpPr txBox="1"/>
          <p:nvPr/>
        </p:nvSpPr>
        <p:spPr>
          <a:xfrm>
            <a:off x="16519922" y="2182812"/>
            <a:ext cx="13017500" cy="2282031"/>
          </a:xfrm>
          <a:prstGeom prst="rect">
            <a:avLst/>
          </a:prstGeom>
          <a:noFill/>
        </p:spPr>
        <p:txBody>
          <a:bodyPr wrap="square" rtlCol="0" anchor="ctr"/>
          <a:lstStyle/>
          <a:p>
            <a:pPr>
              <a:buNone/>
            </a:pPr>
            <a:r>
              <a:rPr lang="en-US" sz="14100" dirty="0">
                <a:solidFill>
                  <a:srgbClr val="D24B0E"/>
                </a:solidFill>
                <a:latin typeface="Fjalla One" pitchFamily="34" charset="0"/>
                <a:ea typeface="Fjalla One" pitchFamily="34" charset="-122"/>
              </a:rPr>
              <a:t>OUR</a:t>
            </a:r>
            <a:r>
              <a:rPr lang="en-US" sz="14100" dirty="0">
                <a:solidFill>
                  <a:srgbClr val="E8772C"/>
                </a:solidFill>
                <a:latin typeface="Fjalla One" pitchFamily="34" charset="0"/>
                <a:ea typeface="Fjalla One" pitchFamily="34" charset="-122"/>
                <a:cs typeface="Fjalla One" pitchFamily="34" charset="-120"/>
              </a:rPr>
              <a:t> </a:t>
            </a:r>
            <a:r>
              <a:rPr lang="en-US" sz="14100" dirty="0">
                <a:solidFill>
                  <a:srgbClr val="D24B0E"/>
                </a:solidFill>
                <a:latin typeface="Fjalla One" pitchFamily="34" charset="0"/>
                <a:ea typeface="Fjalla One" pitchFamily="34" charset="-122"/>
              </a:rPr>
              <a:t>VISION:</a:t>
            </a:r>
          </a:p>
        </p:txBody>
      </p:sp>
      <p:sp>
        <p:nvSpPr>
          <p:cNvPr id="12" name="Object 11"/>
          <p:cNvSpPr txBox="1"/>
          <p:nvPr/>
        </p:nvSpPr>
        <p:spPr>
          <a:xfrm>
            <a:off x="17710547" y="7739062"/>
            <a:ext cx="13089802" cy="14684375"/>
          </a:xfrm>
          <a:prstGeom prst="rect">
            <a:avLst/>
          </a:prstGeom>
          <a:noFill/>
        </p:spPr>
        <p:txBody>
          <a:bodyPr wrap="square" rtlCol="0" anchor="ctr"/>
          <a:lstStyle/>
          <a:p>
            <a:pPr>
              <a:buNone/>
            </a:pPr>
            <a:r>
              <a:rPr lang="en-US" sz="8600" dirty="0">
                <a:solidFill>
                  <a:srgbClr val="343333"/>
                </a:solidFill>
                <a:latin typeface="Roboto" pitchFamily="34" charset="0"/>
                <a:ea typeface="Roboto" pitchFamily="34" charset="-122"/>
                <a:cs typeface="Roboto" pitchFamily="34" charset="-120"/>
              </a:rPr>
              <a:t>We restore fragmentation by addressing and integrating individual, ancestral and collective trauma. We heal wounds from the past, thus shifting humanity towards a path of collaboration, innovation and emergence.
</a:t>
            </a:r>
            <a:endParaRPr lang="en-US" dirty="0"/>
          </a:p>
        </p:txBody>
      </p:sp>
      <p:sp>
        <p:nvSpPr>
          <p:cNvPr id="13" name="Object 12"/>
          <p:cNvSpPr txBox="1"/>
          <p:nvPr/>
        </p:nvSpPr>
        <p:spPr>
          <a:xfrm>
            <a:off x="32990234" y="2158009"/>
            <a:ext cx="12509004" cy="2282031"/>
          </a:xfrm>
          <a:prstGeom prst="rect">
            <a:avLst/>
          </a:prstGeom>
          <a:noFill/>
        </p:spPr>
        <p:txBody>
          <a:bodyPr wrap="square" rtlCol="0" anchor="ctr"/>
          <a:lstStyle/>
          <a:p>
            <a:pPr>
              <a:buNone/>
            </a:pPr>
            <a:r>
              <a:rPr lang="en-US" sz="14100" dirty="0">
                <a:solidFill>
                  <a:srgbClr val="D24B0E"/>
                </a:solidFill>
                <a:latin typeface="Fjalla One" pitchFamily="34" charset="0"/>
                <a:ea typeface="Fjalla One" pitchFamily="34" charset="-122"/>
              </a:rPr>
              <a:t>OUR MISSION:</a:t>
            </a:r>
          </a:p>
        </p:txBody>
      </p:sp>
      <p:sp>
        <p:nvSpPr>
          <p:cNvPr id="14" name="Object 13"/>
          <p:cNvSpPr txBox="1"/>
          <p:nvPr/>
        </p:nvSpPr>
        <p:spPr>
          <a:xfrm>
            <a:off x="34422705" y="7044531"/>
            <a:ext cx="12712402" cy="18140203"/>
          </a:xfrm>
          <a:prstGeom prst="rect">
            <a:avLst/>
          </a:prstGeom>
          <a:noFill/>
        </p:spPr>
        <p:txBody>
          <a:bodyPr wrap="square" rtlCol="0" anchor="ctr"/>
          <a:lstStyle/>
          <a:p>
            <a:pPr>
              <a:buNone/>
            </a:pPr>
            <a:r>
              <a:rPr lang="en-US" sz="8600" dirty="0">
                <a:solidFill>
                  <a:srgbClr val="343333"/>
                </a:solidFill>
                <a:latin typeface="Roboto" pitchFamily="34" charset="0"/>
                <a:ea typeface="Roboto" pitchFamily="34" charset="-122"/>
                <a:cs typeface="Roboto" pitchFamily="34" charset="-120"/>
              </a:rPr>
              <a:t>We inspire trauma-informed awareness, and contribute to the healing of collective trauma, thus reducing its disruptive effects on our global culture. We induce a shift from trauma-inducing to trauma-informed and trauma-integrating institutions and societies.  
</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tretch>
            <a:fillRect/>
          </a:stretch>
        </p:blipFill>
        <p:spPr>
          <a:xfrm>
            <a:off x="0" y="0"/>
            <a:ext cx="50800000" cy="28575000"/>
          </a:xfrm>
          <a:prstGeom prst="rect">
            <a:avLst/>
          </a:prstGeom>
        </p:spPr>
      </p:pic>
      <p:pic>
        <p:nvPicPr>
          <p:cNvPr id="4" name="Object 3" descr="preencoded.png"/>
          <p:cNvPicPr>
            <a:picLocks noChangeAspect="1"/>
          </p:cNvPicPr>
          <p:nvPr/>
        </p:nvPicPr>
        <p:blipFill>
          <a:blip r:embed="rId4"/>
          <a:stretch>
            <a:fillRect/>
          </a:stretch>
        </p:blipFill>
        <p:spPr>
          <a:xfrm>
            <a:off x="16172656" y="4663281"/>
            <a:ext cx="32097266" cy="21530469"/>
          </a:xfrm>
          <a:prstGeom prst="rect">
            <a:avLst/>
          </a:prstGeom>
        </p:spPr>
      </p:pic>
      <p:pic>
        <p:nvPicPr>
          <p:cNvPr id="5" name="Object 4" descr="preencoded.png"/>
          <p:cNvPicPr>
            <a:picLocks noChangeAspect="1"/>
          </p:cNvPicPr>
          <p:nvPr/>
        </p:nvPicPr>
        <p:blipFill>
          <a:blip r:embed="rId5"/>
          <a:stretch>
            <a:fillRect/>
          </a:stretch>
        </p:blipFill>
        <p:spPr>
          <a:xfrm>
            <a:off x="2232422" y="1736328"/>
            <a:ext cx="13259843" cy="11112500"/>
          </a:xfrm>
          <a:prstGeom prst="rect">
            <a:avLst/>
          </a:prstGeom>
        </p:spPr>
      </p:pic>
      <p:pic>
        <p:nvPicPr>
          <p:cNvPr id="6" name="Object 5" descr="preencoded.png"/>
          <p:cNvPicPr>
            <a:picLocks noChangeAspect="1"/>
          </p:cNvPicPr>
          <p:nvPr/>
        </p:nvPicPr>
        <p:blipFill>
          <a:blip r:embed="rId6"/>
          <a:stretch>
            <a:fillRect/>
          </a:stretch>
        </p:blipFill>
        <p:spPr>
          <a:xfrm>
            <a:off x="1637109" y="26789063"/>
            <a:ext cx="46930469" cy="843359"/>
          </a:xfrm>
          <a:prstGeom prst="rect">
            <a:avLst/>
          </a:prstGeom>
        </p:spPr>
      </p:pic>
      <p:pic>
        <p:nvPicPr>
          <p:cNvPr id="7" name="Object 6" descr="preencoded.png"/>
          <p:cNvPicPr>
            <a:picLocks noChangeAspect="1"/>
          </p:cNvPicPr>
          <p:nvPr/>
        </p:nvPicPr>
        <p:blipFill>
          <a:blip r:embed="rId7"/>
          <a:stretch>
            <a:fillRect/>
          </a:stretch>
        </p:blipFill>
        <p:spPr>
          <a:xfrm>
            <a:off x="2877344" y="2480469"/>
            <a:ext cx="11961372" cy="9569097"/>
          </a:xfrm>
          <a:prstGeom prst="rect">
            <a:avLst/>
          </a:prstGeom>
        </p:spPr>
      </p:pic>
      <p:pic>
        <p:nvPicPr>
          <p:cNvPr id="8" name="Object 7" descr="preencoded.png"/>
          <p:cNvPicPr>
            <a:picLocks noChangeAspect="1"/>
          </p:cNvPicPr>
          <p:nvPr/>
        </p:nvPicPr>
        <p:blipFill>
          <a:blip r:embed="rId8"/>
          <a:stretch>
            <a:fillRect/>
          </a:stretch>
        </p:blipFill>
        <p:spPr>
          <a:xfrm>
            <a:off x="2232422" y="13493750"/>
            <a:ext cx="13178243" cy="12700000"/>
          </a:xfrm>
          <a:prstGeom prst="rect">
            <a:avLst/>
          </a:prstGeom>
        </p:spPr>
      </p:pic>
      <p:pic>
        <p:nvPicPr>
          <p:cNvPr id="9" name="Object 8" descr="preencoded.png"/>
          <p:cNvPicPr>
            <a:picLocks noChangeAspect="1"/>
          </p:cNvPicPr>
          <p:nvPr/>
        </p:nvPicPr>
        <p:blipFill>
          <a:blip r:embed="rId9"/>
          <a:stretch>
            <a:fillRect/>
          </a:stretch>
        </p:blipFill>
        <p:spPr>
          <a:xfrm>
            <a:off x="2768048" y="14078210"/>
            <a:ext cx="12062343" cy="11477824"/>
          </a:xfrm>
          <a:prstGeom prst="rect">
            <a:avLst/>
          </a:prstGeom>
        </p:spPr>
      </p:pic>
      <p:sp>
        <p:nvSpPr>
          <p:cNvPr id="10" name="Object 9"/>
          <p:cNvSpPr txBox="1"/>
          <p:nvPr/>
        </p:nvSpPr>
        <p:spPr>
          <a:xfrm>
            <a:off x="16718359" y="1736328"/>
            <a:ext cx="23797617" cy="2282031"/>
          </a:xfrm>
          <a:prstGeom prst="rect">
            <a:avLst/>
          </a:prstGeom>
          <a:noFill/>
        </p:spPr>
        <p:txBody>
          <a:bodyPr wrap="square" rtlCol="0" anchor="ctr"/>
          <a:lstStyle/>
          <a:p>
            <a:r>
              <a:rPr lang="en-US" sz="14100" dirty="0">
                <a:solidFill>
                  <a:srgbClr val="D24B0E"/>
                </a:solidFill>
                <a:latin typeface="Fjalla One" pitchFamily="34" charset="0"/>
                <a:ea typeface="Fjalla One" pitchFamily="34" charset="-122"/>
              </a:rPr>
              <a:t>OUR THEORY OF CHANGE:</a:t>
            </a:r>
          </a:p>
        </p:txBody>
      </p:sp>
      <p:sp>
        <p:nvSpPr>
          <p:cNvPr id="11" name="Object 10"/>
          <p:cNvSpPr txBox="1"/>
          <p:nvPr/>
        </p:nvSpPr>
        <p:spPr>
          <a:xfrm>
            <a:off x="18355469" y="7094141"/>
            <a:ext cx="28374082" cy="16668750"/>
          </a:xfrm>
          <a:prstGeom prst="rect">
            <a:avLst/>
          </a:prstGeom>
          <a:noFill/>
        </p:spPr>
        <p:txBody>
          <a:bodyPr wrap="square" rtlCol="0" anchor="ctr"/>
          <a:lstStyle/>
          <a:p>
            <a:pPr algn="ctr">
              <a:buNone/>
            </a:pPr>
            <a:r>
              <a:rPr lang="en-US" sz="7800" dirty="0">
                <a:solidFill>
                  <a:srgbClr val="343333"/>
                </a:solidFill>
                <a:latin typeface="Roboto" pitchFamily="34" charset="0"/>
                <a:ea typeface="Roboto" pitchFamily="34" charset="-122"/>
                <a:cs typeface="Roboto" pitchFamily="34" charset="-120"/>
              </a:rPr>
              <a:t>We cultivate presence, relational sensing and coherence in individuals and groups. Once a certain level of synchronisation and resourcing is reached, we can turn our witnessing presence consciously towards trauma contents and allow information to naturally arise. When trauma contents are touched upon, so are our protective layers of denial and resistance. Our we-spaces need to be resourced and coherent enough to be able to provide a hosting space of witnessing presence for what arises. Then, we can begin to acknowledge and digest what could not be processed before. The ensuing integration and restoration leads to a decrease in isolation and polarization and an increase in compassionate and collaborative ability. Our creative and innovative potential can flow more easily into the world. </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tretch>
            <a:fillRect/>
          </a:stretch>
        </p:blipFill>
        <p:spPr>
          <a:xfrm>
            <a:off x="0" y="0"/>
            <a:ext cx="50800000" cy="28575000"/>
          </a:xfrm>
          <a:prstGeom prst="rect">
            <a:avLst/>
          </a:prstGeom>
        </p:spPr>
      </p:pic>
      <p:pic>
        <p:nvPicPr>
          <p:cNvPr id="4" name="Object 3" descr="preencoded.png"/>
          <p:cNvPicPr>
            <a:picLocks noChangeAspect="1"/>
          </p:cNvPicPr>
          <p:nvPr/>
        </p:nvPicPr>
        <p:blipFill>
          <a:blip r:embed="rId4"/>
          <a:stretch>
            <a:fillRect/>
          </a:stretch>
        </p:blipFill>
        <p:spPr>
          <a:xfrm>
            <a:off x="1736328" y="26838672"/>
            <a:ext cx="46930469" cy="843359"/>
          </a:xfrm>
          <a:prstGeom prst="rect">
            <a:avLst/>
          </a:prstGeom>
        </p:spPr>
      </p:pic>
      <p:pic>
        <p:nvPicPr>
          <p:cNvPr id="5" name="Object 4" descr="preencoded.png"/>
          <p:cNvPicPr>
            <a:picLocks noChangeAspect="1"/>
          </p:cNvPicPr>
          <p:nvPr/>
        </p:nvPicPr>
        <p:blipFill>
          <a:blip r:embed="rId5"/>
          <a:stretch>
            <a:fillRect/>
          </a:stretch>
        </p:blipFill>
        <p:spPr>
          <a:xfrm>
            <a:off x="2133203" y="7788672"/>
            <a:ext cx="9276953" cy="9276953"/>
          </a:xfrm>
          <a:prstGeom prst="rect">
            <a:avLst/>
          </a:prstGeom>
        </p:spPr>
      </p:pic>
      <p:pic>
        <p:nvPicPr>
          <p:cNvPr id="6" name="Object 5" descr="preencoded.png"/>
          <p:cNvPicPr>
            <a:picLocks noChangeAspect="1"/>
          </p:cNvPicPr>
          <p:nvPr/>
        </p:nvPicPr>
        <p:blipFill>
          <a:blip r:embed="rId6"/>
          <a:stretch>
            <a:fillRect/>
          </a:stretch>
        </p:blipFill>
        <p:spPr>
          <a:xfrm>
            <a:off x="27037109" y="7788672"/>
            <a:ext cx="9276953" cy="9276953"/>
          </a:xfrm>
          <a:prstGeom prst="rect">
            <a:avLst/>
          </a:prstGeom>
        </p:spPr>
      </p:pic>
      <p:pic>
        <p:nvPicPr>
          <p:cNvPr id="7" name="Object 6" descr="preencoded.png"/>
          <p:cNvPicPr>
            <a:picLocks noChangeAspect="1"/>
          </p:cNvPicPr>
          <p:nvPr/>
        </p:nvPicPr>
        <p:blipFill>
          <a:blip r:embed="rId7"/>
          <a:stretch>
            <a:fillRect/>
          </a:stretch>
        </p:blipFill>
        <p:spPr>
          <a:xfrm>
            <a:off x="14585156" y="7788672"/>
            <a:ext cx="9276953" cy="9276953"/>
          </a:xfrm>
          <a:prstGeom prst="rect">
            <a:avLst/>
          </a:prstGeom>
        </p:spPr>
      </p:pic>
      <p:pic>
        <p:nvPicPr>
          <p:cNvPr id="8" name="Object 7" descr="preencoded.png"/>
          <p:cNvPicPr>
            <a:picLocks noChangeAspect="1"/>
          </p:cNvPicPr>
          <p:nvPr/>
        </p:nvPicPr>
        <p:blipFill>
          <a:blip r:embed="rId8"/>
          <a:stretch>
            <a:fillRect/>
          </a:stretch>
        </p:blipFill>
        <p:spPr>
          <a:xfrm>
            <a:off x="39191406" y="7788672"/>
            <a:ext cx="9276953" cy="9276953"/>
          </a:xfrm>
          <a:prstGeom prst="rect">
            <a:avLst/>
          </a:prstGeom>
        </p:spPr>
      </p:pic>
      <p:pic>
        <p:nvPicPr>
          <p:cNvPr id="9" name="Object 8" descr="preencoded.png"/>
          <p:cNvPicPr>
            <a:picLocks noChangeAspect="1"/>
          </p:cNvPicPr>
          <p:nvPr/>
        </p:nvPicPr>
        <p:blipFill>
          <a:blip r:embed="rId9"/>
          <a:stretch>
            <a:fillRect/>
          </a:stretch>
        </p:blipFill>
        <p:spPr>
          <a:xfrm>
            <a:off x="25003125" y="1289844"/>
            <a:ext cx="1736328" cy="1736328"/>
          </a:xfrm>
          <a:prstGeom prst="rect">
            <a:avLst/>
          </a:prstGeom>
        </p:spPr>
      </p:pic>
      <p:sp>
        <p:nvSpPr>
          <p:cNvPr id="10" name="Object 9"/>
          <p:cNvSpPr txBox="1"/>
          <p:nvPr/>
        </p:nvSpPr>
        <p:spPr>
          <a:xfrm>
            <a:off x="1240234" y="18057813"/>
            <a:ext cx="11339463" cy="1190625"/>
          </a:xfrm>
          <a:prstGeom prst="rect">
            <a:avLst/>
          </a:prstGeom>
          <a:noFill/>
        </p:spPr>
        <p:txBody>
          <a:bodyPr wrap="square" rtlCol="0" anchor="ctr"/>
          <a:lstStyle/>
          <a:p>
            <a:pPr algn="ctr">
              <a:lnSpc>
                <a:spcPts val="9400"/>
              </a:lnSpc>
              <a:buNone/>
            </a:pPr>
            <a:r>
              <a:rPr lang="en-US" sz="9400" dirty="0">
                <a:solidFill>
                  <a:srgbClr val="E8772C"/>
                </a:solidFill>
                <a:latin typeface="Fjalla One" pitchFamily="34" charset="0"/>
                <a:ea typeface="Fjalla One" pitchFamily="34" charset="-122"/>
                <a:cs typeface="Fjalla One" pitchFamily="34" charset="-120"/>
              </a:rPr>
              <a:t>THOMAS HUEBL</a:t>
            </a:r>
            <a:endParaRPr lang="en-US" dirty="0"/>
          </a:p>
        </p:txBody>
      </p:sp>
      <p:sp>
        <p:nvSpPr>
          <p:cNvPr id="11" name="Object 10"/>
          <p:cNvSpPr txBox="1"/>
          <p:nvPr/>
        </p:nvSpPr>
        <p:spPr>
          <a:xfrm>
            <a:off x="3472656" y="20736719"/>
            <a:ext cx="6762998" cy="1885156"/>
          </a:xfrm>
          <a:prstGeom prst="rect">
            <a:avLst/>
          </a:prstGeom>
          <a:noFill/>
        </p:spPr>
        <p:txBody>
          <a:bodyPr wrap="square" rtlCol="0" anchor="ctr"/>
          <a:lstStyle/>
          <a:p>
            <a:pPr algn="ctr">
              <a:lnSpc>
                <a:spcPts val="7500"/>
              </a:lnSpc>
              <a:buNone/>
            </a:pPr>
            <a:r>
              <a:rPr lang="en-US" sz="6300" dirty="0">
                <a:solidFill>
                  <a:srgbClr val="333333"/>
                </a:solidFill>
                <a:latin typeface="Roboto Condensed" pitchFamily="34" charset="0"/>
                <a:ea typeface="Roboto Condensed" pitchFamily="34" charset="-122"/>
                <a:cs typeface="Roboto Condensed" pitchFamily="34" charset="-120"/>
              </a:rPr>
              <a:t>CHAIR &amp; CO-FOUNDER</a:t>
            </a:r>
            <a:endParaRPr lang="en-US" dirty="0"/>
          </a:p>
        </p:txBody>
      </p:sp>
      <p:sp>
        <p:nvSpPr>
          <p:cNvPr id="12" name="Object 11"/>
          <p:cNvSpPr txBox="1"/>
          <p:nvPr/>
        </p:nvSpPr>
        <p:spPr>
          <a:xfrm>
            <a:off x="26144141" y="18057813"/>
            <a:ext cx="11339463" cy="1190625"/>
          </a:xfrm>
          <a:prstGeom prst="rect">
            <a:avLst/>
          </a:prstGeom>
          <a:noFill/>
        </p:spPr>
        <p:txBody>
          <a:bodyPr wrap="square" rtlCol="0" anchor="ctr"/>
          <a:lstStyle/>
          <a:p>
            <a:pPr algn="ctr">
              <a:lnSpc>
                <a:spcPts val="9400"/>
              </a:lnSpc>
              <a:buNone/>
            </a:pPr>
            <a:r>
              <a:rPr lang="en-US" sz="9400" dirty="0">
                <a:solidFill>
                  <a:srgbClr val="E8772C"/>
                </a:solidFill>
                <a:latin typeface="Fjalla One" pitchFamily="34" charset="0"/>
                <a:ea typeface="Fjalla One" pitchFamily="34" charset="-122"/>
                <a:cs typeface="Fjalla One" pitchFamily="34" charset="-120"/>
              </a:rPr>
              <a:t>KOSHA JOUBERT</a:t>
            </a:r>
            <a:endParaRPr lang="en-US" dirty="0"/>
          </a:p>
        </p:txBody>
      </p:sp>
      <p:sp>
        <p:nvSpPr>
          <p:cNvPr id="13" name="Object 12"/>
          <p:cNvSpPr txBox="1"/>
          <p:nvPr/>
        </p:nvSpPr>
        <p:spPr>
          <a:xfrm>
            <a:off x="28376563" y="20736719"/>
            <a:ext cx="6762998" cy="1885156"/>
          </a:xfrm>
          <a:prstGeom prst="rect">
            <a:avLst/>
          </a:prstGeom>
          <a:noFill/>
        </p:spPr>
        <p:txBody>
          <a:bodyPr wrap="square" rtlCol="0" anchor="ctr"/>
          <a:lstStyle/>
          <a:p>
            <a:pPr algn="ctr">
              <a:lnSpc>
                <a:spcPts val="7500"/>
              </a:lnSpc>
              <a:buNone/>
            </a:pPr>
            <a:r>
              <a:rPr lang="en-US" sz="6300" dirty="0">
                <a:solidFill>
                  <a:srgbClr val="333333"/>
                </a:solidFill>
                <a:latin typeface="Roboto Condensed" pitchFamily="34" charset="0"/>
                <a:ea typeface="Roboto Condensed" pitchFamily="34" charset="-122"/>
                <a:cs typeface="Roboto Condensed" pitchFamily="34" charset="-120"/>
              </a:rPr>
              <a:t>CEO</a:t>
            </a:r>
            <a:endParaRPr lang="en-US" dirty="0"/>
          </a:p>
        </p:txBody>
      </p:sp>
      <p:sp>
        <p:nvSpPr>
          <p:cNvPr id="14" name="Object 13"/>
          <p:cNvSpPr txBox="1"/>
          <p:nvPr/>
        </p:nvSpPr>
        <p:spPr>
          <a:xfrm>
            <a:off x="13692188" y="18057813"/>
            <a:ext cx="11339463" cy="1190625"/>
          </a:xfrm>
          <a:prstGeom prst="rect">
            <a:avLst/>
          </a:prstGeom>
          <a:noFill/>
        </p:spPr>
        <p:txBody>
          <a:bodyPr wrap="square" rtlCol="0" anchor="ctr"/>
          <a:lstStyle/>
          <a:p>
            <a:pPr algn="ctr">
              <a:lnSpc>
                <a:spcPts val="9400"/>
              </a:lnSpc>
              <a:buNone/>
            </a:pPr>
            <a:r>
              <a:rPr lang="en-US" sz="9400" dirty="0">
                <a:solidFill>
                  <a:srgbClr val="E8772C"/>
                </a:solidFill>
                <a:latin typeface="Fjalla One" pitchFamily="34" charset="0"/>
                <a:ea typeface="Fjalla One" pitchFamily="34" charset="-122"/>
                <a:cs typeface="Fjalla One" pitchFamily="34" charset="-120"/>
              </a:rPr>
              <a:t>YEHUDIT SASPORTAS</a:t>
            </a:r>
            <a:endParaRPr lang="en-US" dirty="0"/>
          </a:p>
        </p:txBody>
      </p:sp>
      <p:sp>
        <p:nvSpPr>
          <p:cNvPr id="15" name="Object 14"/>
          <p:cNvSpPr txBox="1"/>
          <p:nvPr/>
        </p:nvSpPr>
        <p:spPr>
          <a:xfrm>
            <a:off x="15924609" y="20736719"/>
            <a:ext cx="6762998" cy="942578"/>
          </a:xfrm>
          <a:prstGeom prst="rect">
            <a:avLst/>
          </a:prstGeom>
          <a:noFill/>
        </p:spPr>
        <p:txBody>
          <a:bodyPr wrap="square" rtlCol="0" anchor="ctr"/>
          <a:lstStyle/>
          <a:p>
            <a:pPr algn="ctr">
              <a:lnSpc>
                <a:spcPts val="7500"/>
              </a:lnSpc>
              <a:buNone/>
            </a:pPr>
            <a:r>
              <a:rPr lang="en-US" sz="6300" dirty="0">
                <a:solidFill>
                  <a:srgbClr val="333333"/>
                </a:solidFill>
                <a:latin typeface="Roboto Condensed" pitchFamily="34" charset="0"/>
                <a:ea typeface="Roboto Condensed" pitchFamily="34" charset="-122"/>
                <a:cs typeface="Roboto Condensed" pitchFamily="34" charset="-120"/>
              </a:rPr>
              <a:t>CO-FOUNDER</a:t>
            </a:r>
            <a:endParaRPr lang="en-US" dirty="0"/>
          </a:p>
        </p:txBody>
      </p:sp>
      <p:sp>
        <p:nvSpPr>
          <p:cNvPr id="16" name="Object 15"/>
          <p:cNvSpPr txBox="1"/>
          <p:nvPr/>
        </p:nvSpPr>
        <p:spPr>
          <a:xfrm>
            <a:off x="38298438" y="18057813"/>
            <a:ext cx="11339463" cy="1190625"/>
          </a:xfrm>
          <a:prstGeom prst="rect">
            <a:avLst/>
          </a:prstGeom>
          <a:noFill/>
        </p:spPr>
        <p:txBody>
          <a:bodyPr wrap="square" rtlCol="0" anchor="ctr"/>
          <a:lstStyle/>
          <a:p>
            <a:pPr algn="ctr">
              <a:lnSpc>
                <a:spcPts val="9400"/>
              </a:lnSpc>
              <a:buNone/>
            </a:pPr>
            <a:r>
              <a:rPr lang="en-US" sz="9400" dirty="0">
                <a:solidFill>
                  <a:srgbClr val="E8772C"/>
                </a:solidFill>
                <a:latin typeface="Fjalla One" pitchFamily="34" charset="0"/>
                <a:ea typeface="Fjalla One" pitchFamily="34" charset="-122"/>
                <a:cs typeface="Fjalla One" pitchFamily="34" charset="-120"/>
              </a:rPr>
              <a:t>ANNE VOLLBORN</a:t>
            </a:r>
            <a:endParaRPr lang="en-US" dirty="0"/>
          </a:p>
        </p:txBody>
      </p:sp>
      <p:sp>
        <p:nvSpPr>
          <p:cNvPr id="17" name="Object 16"/>
          <p:cNvSpPr txBox="1"/>
          <p:nvPr/>
        </p:nvSpPr>
        <p:spPr>
          <a:xfrm>
            <a:off x="40530859" y="20736719"/>
            <a:ext cx="6762998" cy="942578"/>
          </a:xfrm>
          <a:prstGeom prst="rect">
            <a:avLst/>
          </a:prstGeom>
          <a:noFill/>
        </p:spPr>
        <p:txBody>
          <a:bodyPr wrap="square" rtlCol="0" anchor="ctr"/>
          <a:lstStyle/>
          <a:p>
            <a:pPr algn="ctr">
              <a:lnSpc>
                <a:spcPts val="7500"/>
              </a:lnSpc>
              <a:buNone/>
            </a:pPr>
            <a:r>
              <a:rPr lang="en-US" sz="6300" dirty="0">
                <a:solidFill>
                  <a:srgbClr val="333333"/>
                </a:solidFill>
                <a:latin typeface="Roboto Condensed" pitchFamily="34" charset="0"/>
                <a:ea typeface="Roboto Condensed" pitchFamily="34" charset="-122"/>
                <a:cs typeface="Roboto Condensed" pitchFamily="34" charset="-120"/>
              </a:rPr>
              <a:t>PROJECT MANAGER</a:t>
            </a:r>
            <a:endParaRPr lang="en-US" dirty="0"/>
          </a:p>
        </p:txBody>
      </p:sp>
      <p:sp>
        <p:nvSpPr>
          <p:cNvPr id="18" name="Object 17"/>
          <p:cNvSpPr txBox="1"/>
          <p:nvPr/>
        </p:nvSpPr>
        <p:spPr>
          <a:xfrm>
            <a:off x="13972480" y="3720703"/>
            <a:ext cx="23797617" cy="2579688"/>
          </a:xfrm>
          <a:prstGeom prst="rect">
            <a:avLst/>
          </a:prstGeom>
          <a:noFill/>
        </p:spPr>
        <p:txBody>
          <a:bodyPr wrap="square" rtlCol="0" anchor="ctr"/>
          <a:lstStyle/>
          <a:p>
            <a:pPr algn="ctr">
              <a:buNone/>
            </a:pPr>
            <a:r>
              <a:rPr lang="en-US" sz="14100" dirty="0">
                <a:solidFill>
                  <a:srgbClr val="D24B0E"/>
                </a:solidFill>
                <a:latin typeface="Fjalla One" pitchFamily="34" charset="0"/>
                <a:ea typeface="Fjalla One" pitchFamily="34" charset="-122"/>
              </a:rPr>
              <a:t>OUR CORE TEAM:</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tretch>
            <a:fillRect/>
          </a:stretch>
        </p:blipFill>
        <p:spPr>
          <a:xfrm>
            <a:off x="0" y="0"/>
            <a:ext cx="50800000" cy="28575000"/>
          </a:xfrm>
          <a:prstGeom prst="rect">
            <a:avLst/>
          </a:prstGeom>
        </p:spPr>
      </p:pic>
      <p:pic>
        <p:nvPicPr>
          <p:cNvPr id="4" name="Object 3" descr="preencoded.png"/>
          <p:cNvPicPr>
            <a:picLocks noChangeAspect="1"/>
          </p:cNvPicPr>
          <p:nvPr/>
        </p:nvPicPr>
        <p:blipFill>
          <a:blip r:embed="rId4"/>
          <a:stretch>
            <a:fillRect/>
          </a:stretch>
        </p:blipFill>
        <p:spPr>
          <a:xfrm>
            <a:off x="2579688" y="7838281"/>
            <a:ext cx="17561719" cy="17512109"/>
          </a:xfrm>
          <a:prstGeom prst="rect">
            <a:avLst/>
          </a:prstGeom>
        </p:spPr>
      </p:pic>
      <p:pic>
        <p:nvPicPr>
          <p:cNvPr id="5" name="Object 4" descr="preencoded.png"/>
          <p:cNvPicPr>
            <a:picLocks noChangeAspect="1"/>
          </p:cNvPicPr>
          <p:nvPr/>
        </p:nvPicPr>
        <p:blipFill>
          <a:blip r:embed="rId5"/>
          <a:stretch>
            <a:fillRect/>
          </a:stretch>
        </p:blipFill>
        <p:spPr>
          <a:xfrm>
            <a:off x="2033984" y="26838672"/>
            <a:ext cx="46930469" cy="843359"/>
          </a:xfrm>
          <a:prstGeom prst="rect">
            <a:avLst/>
          </a:prstGeom>
        </p:spPr>
      </p:pic>
      <p:pic>
        <p:nvPicPr>
          <p:cNvPr id="6" name="Object 5" descr="preencoded.png"/>
          <p:cNvPicPr>
            <a:picLocks noChangeAspect="1"/>
          </p:cNvPicPr>
          <p:nvPr/>
        </p:nvPicPr>
        <p:blipFill>
          <a:blip r:embed="rId6"/>
          <a:stretch>
            <a:fillRect/>
          </a:stretch>
        </p:blipFill>
        <p:spPr>
          <a:xfrm>
            <a:off x="20984766" y="7838281"/>
            <a:ext cx="27285156" cy="17512109"/>
          </a:xfrm>
          <a:prstGeom prst="rect">
            <a:avLst/>
          </a:prstGeom>
        </p:spPr>
      </p:pic>
      <p:pic>
        <p:nvPicPr>
          <p:cNvPr id="7" name="Object 6" descr="preencoded.png"/>
          <p:cNvPicPr>
            <a:picLocks noChangeAspect="1"/>
          </p:cNvPicPr>
          <p:nvPr/>
        </p:nvPicPr>
        <p:blipFill>
          <a:blip r:embed="rId7"/>
          <a:stretch>
            <a:fillRect/>
          </a:stretch>
        </p:blipFill>
        <p:spPr>
          <a:xfrm>
            <a:off x="21927344" y="9525000"/>
            <a:ext cx="25355352" cy="13344922"/>
          </a:xfrm>
          <a:prstGeom prst="rect">
            <a:avLst/>
          </a:prstGeom>
        </p:spPr>
      </p:pic>
      <p:sp>
        <p:nvSpPr>
          <p:cNvPr id="9" name="Object 8"/>
          <p:cNvSpPr txBox="1"/>
          <p:nvPr/>
        </p:nvSpPr>
        <p:spPr>
          <a:xfrm>
            <a:off x="3075781" y="4167187"/>
            <a:ext cx="45713799" cy="2629298"/>
          </a:xfrm>
          <a:prstGeom prst="rect">
            <a:avLst/>
          </a:prstGeom>
          <a:noFill/>
        </p:spPr>
        <p:txBody>
          <a:bodyPr wrap="square" rtlCol="0" anchor="ctr"/>
          <a:lstStyle/>
          <a:p>
            <a:pPr algn="ctr">
              <a:buNone/>
            </a:pPr>
            <a:r>
              <a:rPr lang="en-US" sz="7000" dirty="0">
                <a:solidFill>
                  <a:srgbClr val="343333"/>
                </a:solidFill>
                <a:latin typeface="Fjalla One" pitchFamily="34" charset="0"/>
                <a:ea typeface="Fjalla One" pitchFamily="34" charset="-122"/>
                <a:cs typeface="Fjalla One" pitchFamily="34" charset="-120"/>
              </a:rPr>
              <a:t>We reach out to a broad audience to inspire awareness on the global impact of collective trauma and possibilities for collective trauma healing through social media, festivals and online summits</a:t>
            </a:r>
            <a:endParaRPr lang="en-US" dirty="0"/>
          </a:p>
        </p:txBody>
      </p:sp>
      <p:sp>
        <p:nvSpPr>
          <p:cNvPr id="10" name="Object 9"/>
          <p:cNvSpPr txBox="1"/>
          <p:nvPr/>
        </p:nvSpPr>
        <p:spPr>
          <a:xfrm>
            <a:off x="3869531" y="9773047"/>
            <a:ext cx="15356582" cy="14634766"/>
          </a:xfrm>
          <a:prstGeom prst="rect">
            <a:avLst/>
          </a:prstGeom>
          <a:noFill/>
        </p:spPr>
        <p:txBody>
          <a:bodyPr wrap="square" rtlCol="0" anchor="ctr"/>
          <a:lstStyle/>
          <a:p>
            <a:pPr algn="ctr">
              <a:buNone/>
            </a:pPr>
            <a:endParaRPr lang="en-US" sz="6300" dirty="0">
              <a:solidFill>
                <a:srgbClr val="343333"/>
              </a:solidFill>
              <a:latin typeface="Roboto" pitchFamily="34" charset="0"/>
              <a:ea typeface="Roboto" pitchFamily="34" charset="-122"/>
              <a:cs typeface="Roboto" pitchFamily="34" charset="-120"/>
            </a:endParaRPr>
          </a:p>
          <a:p>
            <a:pPr algn="ctr">
              <a:buNone/>
            </a:pPr>
            <a:r>
              <a:rPr lang="en-US" sz="6300" dirty="0">
                <a:solidFill>
                  <a:srgbClr val="343333"/>
                </a:solidFill>
                <a:latin typeface="Roboto" pitchFamily="34" charset="0"/>
                <a:ea typeface="Roboto" pitchFamily="34" charset="-122"/>
                <a:cs typeface="Roboto" pitchFamily="34" charset="-120"/>
              </a:rPr>
              <a:t>The third Collective Trauma Summit will be hosted from 19 Sept to 29 Sept 2021 with inspiring talks from leading psychotherapists, neuroscientists, indigenous wisdom keepers, biologists, artists, and social activists. During this 10-day global event, we aim to create a powerful container  to share awareness , while providing key action steps you can take to be part of the solution.</a:t>
            </a:r>
          </a:p>
          <a:p>
            <a:pPr algn="ctr">
              <a:buNone/>
            </a:pPr>
            <a:endParaRPr lang="en-US" sz="6300" dirty="0">
              <a:solidFill>
                <a:srgbClr val="343333"/>
              </a:solidFill>
              <a:latin typeface="Roboto" pitchFamily="34" charset="0"/>
              <a:ea typeface="Roboto" pitchFamily="34" charset="-122"/>
              <a:cs typeface="Roboto" pitchFamily="34" charset="-120"/>
            </a:endParaRPr>
          </a:p>
          <a:p>
            <a:pPr algn="ctr">
              <a:buNone/>
            </a:pPr>
            <a:r>
              <a:rPr lang="en-US" sz="9400" dirty="0">
                <a:solidFill>
                  <a:srgbClr val="E8772C"/>
                </a:solidFill>
                <a:latin typeface="Fjalla One" pitchFamily="34" charset="0"/>
                <a:ea typeface="Fjalla One" pitchFamily="34" charset="-122"/>
                <a:cs typeface="Fjalla One" pitchFamily="34" charset="-120"/>
              </a:rPr>
              <a:t>Participants in 2020      108.000 </a:t>
            </a:r>
            <a:endParaRPr lang="en-US" dirty="0"/>
          </a:p>
        </p:txBody>
      </p:sp>
      <p:sp>
        <p:nvSpPr>
          <p:cNvPr id="11" name="Object 10"/>
          <p:cNvSpPr txBox="1"/>
          <p:nvPr/>
        </p:nvSpPr>
        <p:spPr>
          <a:xfrm>
            <a:off x="2579688" y="1587500"/>
            <a:ext cx="46018896" cy="2579688"/>
          </a:xfrm>
          <a:prstGeom prst="rect">
            <a:avLst/>
          </a:prstGeom>
          <a:noFill/>
        </p:spPr>
        <p:txBody>
          <a:bodyPr wrap="square" rtlCol="0" anchor="ctr"/>
          <a:lstStyle/>
          <a:p>
            <a:pPr algn="ctr"/>
            <a:r>
              <a:rPr lang="en-US" sz="14100" dirty="0">
                <a:solidFill>
                  <a:srgbClr val="D24B0E"/>
                </a:solidFill>
                <a:latin typeface="Fjalla One" pitchFamily="34" charset="0"/>
                <a:ea typeface="Fjalla One" pitchFamily="34" charset="-122"/>
              </a:rPr>
              <a:t>1. INSPIRE – PARTNER TO THE ONLINE SUMMIT</a:t>
            </a:r>
          </a:p>
        </p:txBody>
      </p:sp>
      <p:pic>
        <p:nvPicPr>
          <p:cNvPr id="12" name="Picture 11" descr="A picture containing icon&#10;&#10;Description automatically generated">
            <a:extLst>
              <a:ext uri="{FF2B5EF4-FFF2-40B4-BE49-F238E27FC236}">
                <a16:creationId xmlns:a16="http://schemas.microsoft.com/office/drawing/2014/main" id="{A0976C5E-F241-854D-AF77-B49990560ECC}"/>
              </a:ext>
            </a:extLst>
          </p:cNvPr>
          <p:cNvPicPr>
            <a:picLocks noChangeAspect="1"/>
          </p:cNvPicPr>
          <p:nvPr/>
        </p:nvPicPr>
        <p:blipFill>
          <a:blip r:embed="rId8"/>
          <a:stretch>
            <a:fillRect/>
          </a:stretch>
        </p:blipFill>
        <p:spPr>
          <a:xfrm>
            <a:off x="10091324" y="8284765"/>
            <a:ext cx="2912996" cy="291299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tretch>
            <a:fillRect/>
          </a:stretch>
        </p:blipFill>
        <p:spPr>
          <a:xfrm>
            <a:off x="0" y="0"/>
            <a:ext cx="50800000" cy="28575000"/>
          </a:xfrm>
          <a:prstGeom prst="rect">
            <a:avLst/>
          </a:prstGeom>
        </p:spPr>
      </p:pic>
      <p:pic>
        <p:nvPicPr>
          <p:cNvPr id="4" name="Object 3" descr="preencoded.png"/>
          <p:cNvPicPr>
            <a:picLocks noChangeAspect="1"/>
          </p:cNvPicPr>
          <p:nvPr/>
        </p:nvPicPr>
        <p:blipFill>
          <a:blip r:embed="rId4"/>
          <a:stretch>
            <a:fillRect/>
          </a:stretch>
        </p:blipFill>
        <p:spPr>
          <a:xfrm>
            <a:off x="18256250" y="5754688"/>
            <a:ext cx="13890625" cy="20439063"/>
          </a:xfrm>
          <a:prstGeom prst="rect">
            <a:avLst/>
          </a:prstGeom>
        </p:spPr>
      </p:pic>
      <p:pic>
        <p:nvPicPr>
          <p:cNvPr id="5" name="Object 4" descr="preencoded.png"/>
          <p:cNvPicPr>
            <a:picLocks noChangeAspect="1"/>
          </p:cNvPicPr>
          <p:nvPr/>
        </p:nvPicPr>
        <p:blipFill>
          <a:blip r:embed="rId5"/>
          <a:stretch>
            <a:fillRect/>
          </a:stretch>
        </p:blipFill>
        <p:spPr>
          <a:xfrm>
            <a:off x="2778125" y="5754688"/>
            <a:ext cx="14684375" cy="10070703"/>
          </a:xfrm>
          <a:prstGeom prst="rect">
            <a:avLst/>
          </a:prstGeom>
        </p:spPr>
      </p:pic>
      <p:pic>
        <p:nvPicPr>
          <p:cNvPr id="6" name="Object 5" descr="preencoded.png"/>
          <p:cNvPicPr>
            <a:picLocks noChangeAspect="1"/>
          </p:cNvPicPr>
          <p:nvPr/>
        </p:nvPicPr>
        <p:blipFill>
          <a:blip r:embed="rId6"/>
          <a:stretch>
            <a:fillRect/>
          </a:stretch>
        </p:blipFill>
        <p:spPr>
          <a:xfrm>
            <a:off x="694531" y="26789063"/>
            <a:ext cx="46930469" cy="843359"/>
          </a:xfrm>
          <a:prstGeom prst="rect">
            <a:avLst/>
          </a:prstGeom>
        </p:spPr>
      </p:pic>
      <p:pic>
        <p:nvPicPr>
          <p:cNvPr id="7" name="Object 6" descr="preencoded.png"/>
          <p:cNvPicPr>
            <a:picLocks noChangeAspect="1"/>
          </p:cNvPicPr>
          <p:nvPr/>
        </p:nvPicPr>
        <p:blipFill>
          <a:blip r:embed="rId7"/>
          <a:stretch>
            <a:fillRect/>
          </a:stretch>
        </p:blipFill>
        <p:spPr>
          <a:xfrm>
            <a:off x="32891016" y="5754687"/>
            <a:ext cx="15378906" cy="20439063"/>
          </a:xfrm>
          <a:prstGeom prst="rect">
            <a:avLst/>
          </a:prstGeom>
        </p:spPr>
      </p:pic>
      <p:pic>
        <p:nvPicPr>
          <p:cNvPr id="8" name="Object 7" descr="preencoded.png"/>
          <p:cNvPicPr>
            <a:picLocks noChangeAspect="1"/>
          </p:cNvPicPr>
          <p:nvPr/>
        </p:nvPicPr>
        <p:blipFill>
          <a:blip r:embed="rId8"/>
          <a:stretch>
            <a:fillRect/>
          </a:stretch>
        </p:blipFill>
        <p:spPr>
          <a:xfrm>
            <a:off x="2778125" y="16569531"/>
            <a:ext cx="14684375" cy="9624219"/>
          </a:xfrm>
          <a:prstGeom prst="rect">
            <a:avLst/>
          </a:prstGeom>
        </p:spPr>
      </p:pic>
      <p:pic>
        <p:nvPicPr>
          <p:cNvPr id="9" name="Object 8" descr="preencoded.png"/>
          <p:cNvPicPr>
            <a:picLocks noChangeAspect="1"/>
          </p:cNvPicPr>
          <p:nvPr/>
        </p:nvPicPr>
        <p:blipFill>
          <a:blip r:embed="rId9"/>
          <a:stretch>
            <a:fillRect/>
          </a:stretch>
        </p:blipFill>
        <p:spPr>
          <a:xfrm>
            <a:off x="9078516" y="9425781"/>
            <a:ext cx="2033984" cy="2033984"/>
          </a:xfrm>
          <a:prstGeom prst="rect">
            <a:avLst/>
          </a:prstGeom>
        </p:spPr>
      </p:pic>
      <p:pic>
        <p:nvPicPr>
          <p:cNvPr id="10" name="Object 9" descr="preencoded.png"/>
          <p:cNvPicPr>
            <a:picLocks noChangeAspect="1"/>
          </p:cNvPicPr>
          <p:nvPr/>
        </p:nvPicPr>
        <p:blipFill>
          <a:blip r:embed="rId10"/>
          <a:stretch>
            <a:fillRect/>
          </a:stretch>
        </p:blipFill>
        <p:spPr>
          <a:xfrm>
            <a:off x="18752344" y="6250781"/>
            <a:ext cx="12848828" cy="19248438"/>
          </a:xfrm>
          <a:prstGeom prst="rect">
            <a:avLst/>
          </a:prstGeom>
        </p:spPr>
      </p:pic>
      <p:sp>
        <p:nvSpPr>
          <p:cNvPr id="11" name="Object 10"/>
          <p:cNvSpPr txBox="1"/>
          <p:nvPr/>
        </p:nvSpPr>
        <p:spPr>
          <a:xfrm>
            <a:off x="34726563" y="6548438"/>
            <a:ext cx="11593711" cy="7441406"/>
          </a:xfrm>
          <a:prstGeom prst="rect">
            <a:avLst/>
          </a:prstGeom>
          <a:noFill/>
        </p:spPr>
        <p:txBody>
          <a:bodyPr wrap="square" rtlCol="0" anchor="ctr"/>
          <a:lstStyle/>
          <a:p>
            <a:pPr>
              <a:buNone/>
            </a:pPr>
            <a:r>
              <a:rPr lang="en-US" sz="10200" dirty="0">
                <a:solidFill>
                  <a:srgbClr val="343333"/>
                </a:solidFill>
                <a:latin typeface="Fjalla One" pitchFamily="34" charset="0"/>
                <a:ea typeface="Fjalla One" pitchFamily="34" charset="-122"/>
                <a:cs typeface="Fjalla One" pitchFamily="34" charset="-120"/>
              </a:rPr>
              <a:t>HEALING COLLECTIVE TRAUMA –</a:t>
            </a:r>
          </a:p>
          <a:p>
            <a:pPr>
              <a:buNone/>
            </a:pPr>
            <a:r>
              <a:rPr lang="en-US" sz="7400" dirty="0">
                <a:solidFill>
                  <a:srgbClr val="343333"/>
                </a:solidFill>
                <a:latin typeface="Fjalla One" pitchFamily="34" charset="0"/>
                <a:ea typeface="Fjalla One" pitchFamily="34" charset="-122"/>
                <a:cs typeface="Fjalla One" pitchFamily="34" charset="-120"/>
              </a:rPr>
              <a:t>a process for integrating our intergenerational and cultural wounds</a:t>
            </a:r>
            <a:endParaRPr lang="en-US" dirty="0"/>
          </a:p>
        </p:txBody>
      </p:sp>
      <p:sp>
        <p:nvSpPr>
          <p:cNvPr id="12" name="Object 11"/>
          <p:cNvSpPr txBox="1"/>
          <p:nvPr/>
        </p:nvSpPr>
        <p:spPr>
          <a:xfrm>
            <a:off x="34726563" y="13344922"/>
            <a:ext cx="12458154" cy="7639844"/>
          </a:xfrm>
          <a:prstGeom prst="rect">
            <a:avLst/>
          </a:prstGeom>
          <a:noFill/>
        </p:spPr>
        <p:txBody>
          <a:bodyPr wrap="square" rtlCol="0" anchor="ctr"/>
          <a:lstStyle/>
          <a:p>
            <a:pPr>
              <a:buNone/>
            </a:pPr>
            <a:r>
              <a:rPr lang="en-US" sz="6300" dirty="0">
                <a:solidFill>
                  <a:srgbClr val="343333"/>
                </a:solidFill>
                <a:latin typeface="Roboto" pitchFamily="34" charset="0"/>
                <a:ea typeface="Roboto" pitchFamily="34" charset="-122"/>
                <a:cs typeface="Roboto" pitchFamily="34" charset="-120"/>
              </a:rPr>
              <a:t>Thomas Hübl's book (2020) provides a comprehensive guide to understanding and healing trauma that is  shared among communities and transmitted over generations. </a:t>
            </a:r>
            <a:endParaRPr lang="en-US" dirty="0"/>
          </a:p>
        </p:txBody>
      </p:sp>
      <p:sp>
        <p:nvSpPr>
          <p:cNvPr id="13" name="Object 12"/>
          <p:cNvSpPr txBox="1"/>
          <p:nvPr/>
        </p:nvSpPr>
        <p:spPr>
          <a:xfrm>
            <a:off x="2926953" y="1637109"/>
            <a:ext cx="46018896" cy="2579688"/>
          </a:xfrm>
          <a:prstGeom prst="rect">
            <a:avLst/>
          </a:prstGeom>
          <a:noFill/>
        </p:spPr>
        <p:txBody>
          <a:bodyPr wrap="square" rtlCol="0" anchor="ctr"/>
          <a:lstStyle/>
          <a:p>
            <a:pPr algn="ctr">
              <a:buNone/>
            </a:pPr>
            <a:r>
              <a:rPr lang="en-US" sz="14100" dirty="0">
                <a:solidFill>
                  <a:srgbClr val="D24B0E"/>
                </a:solidFill>
                <a:latin typeface="Fjalla One" pitchFamily="34" charset="0"/>
                <a:ea typeface="Fjalla One" pitchFamily="34" charset="-122"/>
              </a:rPr>
              <a:t>1. INSPIRE - BOOK ON COLLECTIVE TRAUMA</a:t>
            </a:r>
          </a:p>
        </p:txBody>
      </p:sp>
      <p:sp>
        <p:nvSpPr>
          <p:cNvPr id="14" name="Object 13"/>
          <p:cNvSpPr txBox="1"/>
          <p:nvPr/>
        </p:nvSpPr>
        <p:spPr>
          <a:xfrm>
            <a:off x="2926954" y="16668750"/>
            <a:ext cx="13757920" cy="8582422"/>
          </a:xfrm>
          <a:prstGeom prst="rect">
            <a:avLst/>
          </a:prstGeom>
          <a:noFill/>
        </p:spPr>
        <p:txBody>
          <a:bodyPr wrap="square" rtlCol="0" anchor="ctr"/>
          <a:lstStyle/>
          <a:p>
            <a:pPr>
              <a:buNone/>
            </a:pPr>
            <a:r>
              <a:rPr lang="en-US" sz="10900" dirty="0">
                <a:solidFill>
                  <a:srgbClr val="343333"/>
                </a:solidFill>
                <a:latin typeface="Fjalla One" pitchFamily="34" charset="0"/>
                <a:ea typeface="Fjalla One" pitchFamily="34" charset="-122"/>
                <a:cs typeface="Fjalla One" pitchFamily="34" charset="-120"/>
              </a:rPr>
              <a:t>NEWSLETTER</a:t>
            </a:r>
          </a:p>
          <a:p>
            <a:pPr>
              <a:buNone/>
            </a:pPr>
            <a:r>
              <a:rPr lang="en-US" sz="10900" dirty="0">
                <a:solidFill>
                  <a:srgbClr val="343333"/>
                </a:solidFill>
                <a:latin typeface="Fjalla One" pitchFamily="34" charset="0"/>
                <a:ea typeface="Fjalla One" pitchFamily="34" charset="-122"/>
                <a:cs typeface="Fjalla One" pitchFamily="34" charset="-120"/>
              </a:rPr>
              <a:t>
</a:t>
            </a:r>
            <a:r>
              <a:rPr lang="en-US" sz="11700" dirty="0">
                <a:solidFill>
                  <a:srgbClr val="343333"/>
                </a:solidFill>
                <a:latin typeface="Fjalla One" pitchFamily="34" charset="0"/>
                <a:ea typeface="Fjalla One" pitchFamily="34" charset="-122"/>
                <a:cs typeface="Fjalla One" pitchFamily="34" charset="-120"/>
              </a:rPr>
              <a:t>PP                       7.285
PP Field         162.100</a:t>
            </a:r>
            <a:endParaRPr lang="en-US" dirty="0"/>
          </a:p>
        </p:txBody>
      </p:sp>
      <p:sp>
        <p:nvSpPr>
          <p:cNvPr id="15" name="Object 14"/>
          <p:cNvSpPr txBox="1"/>
          <p:nvPr/>
        </p:nvSpPr>
        <p:spPr>
          <a:xfrm>
            <a:off x="34726563" y="21480859"/>
            <a:ext cx="12305605" cy="3770313"/>
          </a:xfrm>
          <a:prstGeom prst="rect">
            <a:avLst/>
          </a:prstGeom>
          <a:noFill/>
        </p:spPr>
        <p:txBody>
          <a:bodyPr wrap="square" rtlCol="0" anchor="ctr"/>
          <a:lstStyle/>
          <a:p>
            <a:pPr>
              <a:buNone/>
            </a:pPr>
            <a:r>
              <a:rPr lang="en-US" sz="5500" dirty="0">
                <a:solidFill>
                  <a:srgbClr val="343333"/>
                </a:solidFill>
                <a:latin typeface="Roboto" pitchFamily="34" charset="0"/>
                <a:ea typeface="Roboto" pitchFamily="34" charset="-122"/>
                <a:cs typeface="Roboto" pitchFamily="34" charset="-120"/>
              </a:rPr>
              <a:t>Translated into English, German and Dutch
Being translated into Spanish, Finnish, Korean, Croatian</a:t>
            </a:r>
            <a:endParaRPr lang="en-US" dirty="0"/>
          </a:p>
        </p:txBody>
      </p:sp>
      <p:sp>
        <p:nvSpPr>
          <p:cNvPr id="16" name="Object 15"/>
          <p:cNvSpPr txBox="1"/>
          <p:nvPr/>
        </p:nvSpPr>
        <p:spPr>
          <a:xfrm>
            <a:off x="2926953" y="6130925"/>
            <a:ext cx="14244092" cy="9128125"/>
          </a:xfrm>
          <a:prstGeom prst="rect">
            <a:avLst/>
          </a:prstGeom>
          <a:noFill/>
        </p:spPr>
        <p:txBody>
          <a:bodyPr wrap="square" rtlCol="0" anchor="ctr"/>
          <a:lstStyle/>
          <a:p>
            <a:pPr>
              <a:buNone/>
            </a:pPr>
            <a:r>
              <a:rPr lang="en-US" sz="10000" dirty="0">
                <a:solidFill>
                  <a:srgbClr val="343333"/>
                </a:solidFill>
                <a:latin typeface="Fjalla One" pitchFamily="34" charset="0"/>
                <a:ea typeface="Fjalla One" pitchFamily="34" charset="-122"/>
                <a:cs typeface="Fjalla One" pitchFamily="34" charset="-120"/>
              </a:rPr>
              <a:t>SOCIAL MEDIA OUTREACH</a:t>
            </a:r>
          </a:p>
          <a:p>
            <a:pPr>
              <a:buNone/>
            </a:pPr>
            <a:endParaRPr lang="en-US" sz="10900" dirty="0">
              <a:solidFill>
                <a:srgbClr val="343333"/>
              </a:solidFill>
              <a:latin typeface="Fjalla One" pitchFamily="34" charset="0"/>
              <a:ea typeface="Fjalla One" pitchFamily="34" charset="-122"/>
              <a:cs typeface="Fjalla One" pitchFamily="34" charset="-120"/>
            </a:endParaRPr>
          </a:p>
          <a:p>
            <a:pPr>
              <a:buNone/>
            </a:pPr>
            <a:r>
              <a:rPr lang="en-US" sz="10900" dirty="0">
                <a:solidFill>
                  <a:srgbClr val="343333"/>
                </a:solidFill>
                <a:latin typeface="Fjalla One" pitchFamily="34" charset="0"/>
                <a:ea typeface="Fjalla One" pitchFamily="34" charset="-122"/>
                <a:cs typeface="Fjalla One" pitchFamily="34" charset="-120"/>
              </a:rPr>
              <a:t>
</a:t>
            </a:r>
            <a:r>
              <a:rPr lang="en-US" sz="11700" dirty="0">
                <a:solidFill>
                  <a:srgbClr val="343333"/>
                </a:solidFill>
                <a:latin typeface="Fjalla One" pitchFamily="34" charset="0"/>
                <a:ea typeface="Fjalla One" pitchFamily="34" charset="-122"/>
                <a:cs typeface="Fjalla One" pitchFamily="34" charset="-120"/>
              </a:rPr>
              <a:t>PP                         5.750
PP Field             91.769</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tretch>
            <a:fillRect/>
          </a:stretch>
        </p:blipFill>
        <p:spPr>
          <a:xfrm>
            <a:off x="0" y="0"/>
            <a:ext cx="50800000" cy="28575000"/>
          </a:xfrm>
          <a:prstGeom prst="rect">
            <a:avLst/>
          </a:prstGeom>
        </p:spPr>
      </p:pic>
      <p:pic>
        <p:nvPicPr>
          <p:cNvPr id="4" name="Object 3" descr="preencoded.png"/>
          <p:cNvPicPr>
            <a:picLocks noChangeAspect="1"/>
          </p:cNvPicPr>
          <p:nvPr/>
        </p:nvPicPr>
        <p:blipFill>
          <a:blip r:embed="rId4"/>
          <a:stretch>
            <a:fillRect/>
          </a:stretch>
        </p:blipFill>
        <p:spPr>
          <a:xfrm>
            <a:off x="2232422" y="6647656"/>
            <a:ext cx="14039453" cy="19546094"/>
          </a:xfrm>
          <a:prstGeom prst="rect">
            <a:avLst/>
          </a:prstGeom>
        </p:spPr>
      </p:pic>
      <p:pic>
        <p:nvPicPr>
          <p:cNvPr id="5" name="Object 4" descr="preencoded.png"/>
          <p:cNvPicPr>
            <a:picLocks noChangeAspect="1"/>
          </p:cNvPicPr>
          <p:nvPr/>
        </p:nvPicPr>
        <p:blipFill>
          <a:blip r:embed="rId5"/>
          <a:stretch>
            <a:fillRect/>
          </a:stretch>
        </p:blipFill>
        <p:spPr>
          <a:xfrm>
            <a:off x="1637109" y="26789063"/>
            <a:ext cx="46930469" cy="843359"/>
          </a:xfrm>
          <a:prstGeom prst="rect">
            <a:avLst/>
          </a:prstGeom>
        </p:spPr>
      </p:pic>
      <p:pic>
        <p:nvPicPr>
          <p:cNvPr id="6" name="Object 5" descr="preencoded.png"/>
          <p:cNvPicPr>
            <a:picLocks noChangeAspect="1"/>
          </p:cNvPicPr>
          <p:nvPr/>
        </p:nvPicPr>
        <p:blipFill>
          <a:blip r:embed="rId6"/>
          <a:stretch>
            <a:fillRect/>
          </a:stretch>
        </p:blipFill>
        <p:spPr>
          <a:xfrm>
            <a:off x="16767969" y="6647656"/>
            <a:ext cx="17016016" cy="7838281"/>
          </a:xfrm>
          <a:prstGeom prst="rect">
            <a:avLst/>
          </a:prstGeom>
        </p:spPr>
      </p:pic>
      <p:pic>
        <p:nvPicPr>
          <p:cNvPr id="7" name="Object 6" descr="preencoded.png"/>
          <p:cNvPicPr>
            <a:picLocks noChangeAspect="1"/>
          </p:cNvPicPr>
          <p:nvPr/>
        </p:nvPicPr>
        <p:blipFill>
          <a:blip r:embed="rId7"/>
          <a:stretch>
            <a:fillRect/>
          </a:stretch>
        </p:blipFill>
        <p:spPr>
          <a:xfrm>
            <a:off x="16767969" y="15329297"/>
            <a:ext cx="17016016" cy="10864453"/>
          </a:xfrm>
          <a:prstGeom prst="rect">
            <a:avLst/>
          </a:prstGeom>
        </p:spPr>
      </p:pic>
      <p:pic>
        <p:nvPicPr>
          <p:cNvPr id="8" name="Object 7" descr="preencoded.png"/>
          <p:cNvPicPr>
            <a:picLocks noChangeAspect="1"/>
          </p:cNvPicPr>
          <p:nvPr/>
        </p:nvPicPr>
        <p:blipFill>
          <a:blip r:embed="rId8"/>
          <a:stretch>
            <a:fillRect/>
          </a:stretch>
        </p:blipFill>
        <p:spPr>
          <a:xfrm>
            <a:off x="34379297" y="6647656"/>
            <a:ext cx="14039453" cy="19546094"/>
          </a:xfrm>
          <a:prstGeom prst="rect">
            <a:avLst/>
          </a:prstGeom>
        </p:spPr>
      </p:pic>
      <p:pic>
        <p:nvPicPr>
          <p:cNvPr id="10" name="Object 9" descr="preencoded.png"/>
          <p:cNvPicPr>
            <a:picLocks noChangeAspect="1"/>
          </p:cNvPicPr>
          <p:nvPr/>
        </p:nvPicPr>
        <p:blipFill>
          <a:blip r:embed="rId9"/>
          <a:stretch>
            <a:fillRect/>
          </a:stretch>
        </p:blipFill>
        <p:spPr>
          <a:xfrm>
            <a:off x="17264063" y="15825391"/>
            <a:ext cx="15971799" cy="9921875"/>
          </a:xfrm>
          <a:prstGeom prst="rect">
            <a:avLst/>
          </a:prstGeom>
        </p:spPr>
      </p:pic>
      <p:sp>
        <p:nvSpPr>
          <p:cNvPr id="11" name="Object 10"/>
          <p:cNvSpPr txBox="1"/>
          <p:nvPr/>
        </p:nvSpPr>
        <p:spPr>
          <a:xfrm>
            <a:off x="2827734" y="11360547"/>
            <a:ext cx="12966650" cy="13692188"/>
          </a:xfrm>
          <a:prstGeom prst="rect">
            <a:avLst/>
          </a:prstGeom>
          <a:noFill/>
        </p:spPr>
        <p:txBody>
          <a:bodyPr wrap="square" rtlCol="0" anchor="ctr"/>
          <a:lstStyle/>
          <a:p>
            <a:pPr algn="ctr">
              <a:buNone/>
            </a:pPr>
            <a:r>
              <a:rPr lang="en-US" sz="6600" dirty="0">
                <a:solidFill>
                  <a:srgbClr val="343333"/>
                </a:solidFill>
                <a:latin typeface="Roboto" pitchFamily="34" charset="0"/>
                <a:ea typeface="Roboto" pitchFamily="34" charset="-122"/>
                <a:cs typeface="Roboto" pitchFamily="34" charset="-120"/>
              </a:rPr>
              <a:t>Collective trauma integration prepares the ground for the emergence of healing institutions and evolutionary development in our societies. Our aim is to offer access to information and skills to as many people from diverse cultural backgrounds and the Global South as possible. We allocate scholarships to multipliers who will have impact within their communities.</a:t>
            </a:r>
            <a:endParaRPr lang="en-US" dirty="0"/>
          </a:p>
        </p:txBody>
      </p:sp>
      <p:sp>
        <p:nvSpPr>
          <p:cNvPr id="12" name="Object 11"/>
          <p:cNvSpPr txBox="1"/>
          <p:nvPr/>
        </p:nvSpPr>
        <p:spPr>
          <a:xfrm>
            <a:off x="6796484" y="4514453"/>
            <a:ext cx="36865967" cy="1041797"/>
          </a:xfrm>
          <a:prstGeom prst="rect">
            <a:avLst/>
          </a:prstGeom>
          <a:noFill/>
        </p:spPr>
        <p:txBody>
          <a:bodyPr wrap="square" rtlCol="0" anchor="ctr"/>
          <a:lstStyle/>
          <a:p>
            <a:pPr algn="ctr">
              <a:buNone/>
            </a:pPr>
            <a:r>
              <a:rPr lang="en-US" sz="7000" dirty="0">
                <a:solidFill>
                  <a:srgbClr val="333333"/>
                </a:solidFill>
                <a:latin typeface="Fjalla One" pitchFamily="34" charset="0"/>
                <a:ea typeface="Fjalla One" pitchFamily="34" charset="-122"/>
                <a:cs typeface="Fjalla One" pitchFamily="34" charset="-120"/>
              </a:rPr>
              <a:t>We offer scholarships for participants from diverse cultural backgrounds and the Global South.</a:t>
            </a:r>
            <a:endParaRPr lang="en-US" dirty="0"/>
          </a:p>
        </p:txBody>
      </p:sp>
      <p:sp>
        <p:nvSpPr>
          <p:cNvPr id="13" name="Object 12"/>
          <p:cNvSpPr txBox="1"/>
          <p:nvPr/>
        </p:nvSpPr>
        <p:spPr>
          <a:xfrm>
            <a:off x="35371484" y="8632031"/>
            <a:ext cx="12305605" cy="10269141"/>
          </a:xfrm>
          <a:prstGeom prst="rect">
            <a:avLst/>
          </a:prstGeom>
          <a:noFill/>
        </p:spPr>
        <p:txBody>
          <a:bodyPr wrap="square" rtlCol="0" anchor="ctr"/>
          <a:lstStyle/>
          <a:p>
            <a:pPr algn="ctr">
              <a:buNone/>
            </a:pPr>
            <a:r>
              <a:rPr lang="en-US" sz="6600" dirty="0">
                <a:solidFill>
                  <a:srgbClr val="343333"/>
                </a:solidFill>
                <a:latin typeface="Roboto" pitchFamily="34" charset="0"/>
                <a:ea typeface="Roboto" pitchFamily="34" charset="-122"/>
                <a:cs typeface="Roboto" pitchFamily="34" charset="-120"/>
              </a:rPr>
              <a:t>In 2020, we allocated 214 packages for the Collective Trauma Online Summit and 73 places on the Principles of Collective Healing Course. </a:t>
            </a:r>
          </a:p>
          <a:p>
            <a:pPr algn="ctr">
              <a:buNone/>
            </a:pPr>
            <a:r>
              <a:rPr lang="en-US" sz="6600" dirty="0">
                <a:solidFill>
                  <a:srgbClr val="343333"/>
                </a:solidFill>
                <a:latin typeface="Roboto" pitchFamily="34" charset="0"/>
                <a:ea typeface="Roboto" pitchFamily="34" charset="-122"/>
                <a:cs typeface="Roboto" pitchFamily="34" charset="-120"/>
              </a:rPr>
              <a:t>In 2021, we allocated 68 places on the Trauma-Informed leadership Course.</a:t>
            </a:r>
            <a:endParaRPr lang="en-US" dirty="0"/>
          </a:p>
        </p:txBody>
      </p:sp>
      <p:sp>
        <p:nvSpPr>
          <p:cNvPr id="14" name="Object 13"/>
          <p:cNvSpPr txBox="1"/>
          <p:nvPr/>
        </p:nvSpPr>
        <p:spPr>
          <a:xfrm>
            <a:off x="35718750" y="20439063"/>
            <a:ext cx="11593711" cy="4613672"/>
          </a:xfrm>
          <a:prstGeom prst="rect">
            <a:avLst/>
          </a:prstGeom>
          <a:noFill/>
        </p:spPr>
        <p:txBody>
          <a:bodyPr wrap="square" rtlCol="0" anchor="ctr"/>
          <a:lstStyle/>
          <a:p>
            <a:pPr>
              <a:buNone/>
            </a:pPr>
            <a:r>
              <a:rPr lang="en-US" sz="10200" dirty="0">
                <a:solidFill>
                  <a:srgbClr val="343333"/>
                </a:solidFill>
                <a:latin typeface="Fjalla One" pitchFamily="34" charset="0"/>
                <a:ea typeface="Fjalla One" pitchFamily="34" charset="-122"/>
                <a:cs typeface="Fjalla One" pitchFamily="34" charset="-120"/>
              </a:rPr>
              <a:t>Recipients            382
Amount         €72.898
</a:t>
            </a:r>
            <a:endParaRPr lang="en-US" dirty="0"/>
          </a:p>
        </p:txBody>
      </p:sp>
      <p:sp>
        <p:nvSpPr>
          <p:cNvPr id="15" name="Object 14"/>
          <p:cNvSpPr txBox="1"/>
          <p:nvPr/>
        </p:nvSpPr>
        <p:spPr>
          <a:xfrm>
            <a:off x="17412891" y="7391797"/>
            <a:ext cx="16017627" cy="6300391"/>
          </a:xfrm>
          <a:prstGeom prst="rect">
            <a:avLst/>
          </a:prstGeom>
          <a:noFill/>
        </p:spPr>
        <p:txBody>
          <a:bodyPr wrap="square" rtlCol="0" anchor="ctr"/>
          <a:lstStyle/>
          <a:p>
            <a:pPr algn="ctr">
              <a:buNone/>
            </a:pPr>
            <a:r>
              <a:rPr lang="en-US" sz="6300" i="1" dirty="0">
                <a:solidFill>
                  <a:srgbClr val="333333"/>
                </a:solidFill>
                <a:latin typeface="Roboto" pitchFamily="34" charset="0"/>
                <a:ea typeface="Roboto" pitchFamily="34" charset="-122"/>
                <a:cs typeface="Roboto" pitchFamily="34" charset="-120"/>
              </a:rPr>
              <a:t>"We in Afghanistan feel numbness and detached from our selves and our emotions so these meditations help us to be in touch with our inner true self." </a:t>
            </a:r>
          </a:p>
          <a:p>
            <a:pPr algn="ctr">
              <a:buNone/>
            </a:pPr>
            <a:r>
              <a:rPr lang="en-US" sz="5500" i="1" dirty="0">
                <a:solidFill>
                  <a:srgbClr val="333333"/>
                </a:solidFill>
                <a:latin typeface="Roboto" pitchFamily="34" charset="0"/>
                <a:ea typeface="Roboto" pitchFamily="34" charset="-122"/>
                <a:cs typeface="Roboto" pitchFamily="34" charset="-120"/>
              </a:rPr>
              <a:t>Spozhmay Oriya, Assistant Professor, Kabul University, Afghanistan</a:t>
            </a:r>
            <a:endParaRPr lang="en-US" dirty="0"/>
          </a:p>
        </p:txBody>
      </p:sp>
      <p:sp>
        <p:nvSpPr>
          <p:cNvPr id="16" name="Object 15"/>
          <p:cNvSpPr txBox="1"/>
          <p:nvPr/>
        </p:nvSpPr>
        <p:spPr>
          <a:xfrm>
            <a:off x="10368359" y="1587500"/>
            <a:ext cx="30814863" cy="2381250"/>
          </a:xfrm>
          <a:prstGeom prst="rect">
            <a:avLst/>
          </a:prstGeom>
          <a:noFill/>
        </p:spPr>
        <p:txBody>
          <a:bodyPr wrap="square" rtlCol="0" anchor="ctr"/>
          <a:lstStyle/>
          <a:p>
            <a:pPr algn="ctr"/>
            <a:r>
              <a:rPr lang="en-US" sz="14100" dirty="0">
                <a:solidFill>
                  <a:srgbClr val="D24B0E"/>
                </a:solidFill>
                <a:latin typeface="Fjalla One" pitchFamily="34" charset="0"/>
                <a:ea typeface="Fjalla One" pitchFamily="34" charset="-122"/>
              </a:rPr>
              <a:t>2. ENGAGE -  SCHOLARSHIP PROJECT</a:t>
            </a:r>
          </a:p>
        </p:txBody>
      </p:sp>
      <p:pic>
        <p:nvPicPr>
          <p:cNvPr id="17" name="Picture 16" descr="Arrow&#10;&#10;Description automatically generated">
            <a:extLst>
              <a:ext uri="{FF2B5EF4-FFF2-40B4-BE49-F238E27FC236}">
                <a16:creationId xmlns:a16="http://schemas.microsoft.com/office/drawing/2014/main" id="{10443868-9A3D-F14E-8546-16DB94C2D74C}"/>
              </a:ext>
            </a:extLst>
          </p:cNvPr>
          <p:cNvPicPr>
            <a:picLocks noChangeAspect="1"/>
          </p:cNvPicPr>
          <p:nvPr/>
        </p:nvPicPr>
        <p:blipFill>
          <a:blip r:embed="rId10"/>
          <a:stretch>
            <a:fillRect/>
          </a:stretch>
        </p:blipFill>
        <p:spPr>
          <a:xfrm>
            <a:off x="6140648" y="6647656"/>
            <a:ext cx="6223000" cy="6223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tretch>
            <a:fillRect/>
          </a:stretch>
        </p:blipFill>
        <p:spPr>
          <a:xfrm>
            <a:off x="0" y="0"/>
            <a:ext cx="50800000" cy="28575000"/>
          </a:xfrm>
          <a:prstGeom prst="rect">
            <a:avLst/>
          </a:prstGeom>
        </p:spPr>
      </p:pic>
      <p:pic>
        <p:nvPicPr>
          <p:cNvPr id="4" name="Object 3" descr="preencoded.png"/>
          <p:cNvPicPr>
            <a:picLocks noChangeAspect="1"/>
          </p:cNvPicPr>
          <p:nvPr/>
        </p:nvPicPr>
        <p:blipFill>
          <a:blip r:embed="rId4"/>
          <a:stretch>
            <a:fillRect/>
          </a:stretch>
        </p:blipFill>
        <p:spPr>
          <a:xfrm>
            <a:off x="2232422" y="8632031"/>
            <a:ext cx="22869922" cy="17016016"/>
          </a:xfrm>
          <a:prstGeom prst="rect">
            <a:avLst/>
          </a:prstGeom>
        </p:spPr>
      </p:pic>
      <p:pic>
        <p:nvPicPr>
          <p:cNvPr id="5" name="Object 4" descr="preencoded.png"/>
          <p:cNvPicPr>
            <a:picLocks noChangeAspect="1"/>
          </p:cNvPicPr>
          <p:nvPr/>
        </p:nvPicPr>
        <p:blipFill>
          <a:blip r:embed="rId5"/>
          <a:stretch>
            <a:fillRect/>
          </a:stretch>
        </p:blipFill>
        <p:spPr>
          <a:xfrm>
            <a:off x="1637109" y="26789063"/>
            <a:ext cx="46930469" cy="843359"/>
          </a:xfrm>
          <a:prstGeom prst="rect">
            <a:avLst/>
          </a:prstGeom>
        </p:spPr>
      </p:pic>
      <p:pic>
        <p:nvPicPr>
          <p:cNvPr id="6" name="Object 5" descr="preencoded.png"/>
          <p:cNvPicPr>
            <a:picLocks noChangeAspect="1"/>
          </p:cNvPicPr>
          <p:nvPr/>
        </p:nvPicPr>
        <p:blipFill>
          <a:blip r:embed="rId6"/>
          <a:stretch>
            <a:fillRect/>
          </a:stretch>
        </p:blipFill>
        <p:spPr>
          <a:xfrm>
            <a:off x="2877344" y="9326563"/>
            <a:ext cx="21530469" cy="15626953"/>
          </a:xfrm>
          <a:prstGeom prst="rect">
            <a:avLst/>
          </a:prstGeom>
        </p:spPr>
      </p:pic>
      <p:pic>
        <p:nvPicPr>
          <p:cNvPr id="7" name="Object 6" descr="preencoded.png"/>
          <p:cNvPicPr>
            <a:picLocks noChangeAspect="1"/>
          </p:cNvPicPr>
          <p:nvPr/>
        </p:nvPicPr>
        <p:blipFill>
          <a:blip r:embed="rId7"/>
          <a:stretch>
            <a:fillRect/>
          </a:stretch>
        </p:blipFill>
        <p:spPr>
          <a:xfrm>
            <a:off x="25697656" y="8632031"/>
            <a:ext cx="22869922" cy="17016016"/>
          </a:xfrm>
          <a:prstGeom prst="rect">
            <a:avLst/>
          </a:prstGeom>
        </p:spPr>
      </p:pic>
      <p:sp>
        <p:nvSpPr>
          <p:cNvPr id="9" name="Object 8"/>
          <p:cNvSpPr txBox="1"/>
          <p:nvPr/>
        </p:nvSpPr>
        <p:spPr>
          <a:xfrm>
            <a:off x="7172895" y="843359"/>
            <a:ext cx="37628711" cy="3869531"/>
          </a:xfrm>
          <a:prstGeom prst="rect">
            <a:avLst/>
          </a:prstGeom>
          <a:noFill/>
        </p:spPr>
        <p:txBody>
          <a:bodyPr wrap="square" rtlCol="0" anchor="ctr"/>
          <a:lstStyle/>
          <a:p>
            <a:pPr algn="ctr">
              <a:buNone/>
            </a:pPr>
            <a:r>
              <a:rPr lang="en-US" sz="14100" dirty="0">
                <a:solidFill>
                  <a:srgbClr val="E8772C"/>
                </a:solidFill>
                <a:latin typeface="Fjalla One" pitchFamily="34" charset="0"/>
                <a:ea typeface="Fjalla One" pitchFamily="34" charset="-122"/>
                <a:cs typeface="Fjalla One" pitchFamily="34" charset="-120"/>
              </a:rPr>
              <a:t> </a:t>
            </a:r>
            <a:r>
              <a:rPr lang="en-US" sz="14100" dirty="0">
                <a:solidFill>
                  <a:srgbClr val="D24B0E"/>
                </a:solidFill>
                <a:latin typeface="Fjalla One" pitchFamily="34" charset="0"/>
                <a:ea typeface="Fjalla One" pitchFamily="34" charset="-122"/>
              </a:rPr>
              <a:t>2. ENGAGE - COMMUNITY CALLS</a:t>
            </a:r>
          </a:p>
        </p:txBody>
      </p:sp>
      <p:sp>
        <p:nvSpPr>
          <p:cNvPr id="10" name="Object 9"/>
          <p:cNvSpPr txBox="1"/>
          <p:nvPr/>
        </p:nvSpPr>
        <p:spPr>
          <a:xfrm>
            <a:off x="2926953" y="4911328"/>
            <a:ext cx="46120596" cy="2480469"/>
          </a:xfrm>
          <a:prstGeom prst="rect">
            <a:avLst/>
          </a:prstGeom>
          <a:noFill/>
        </p:spPr>
        <p:txBody>
          <a:bodyPr wrap="square" rtlCol="0" anchor="ctr"/>
          <a:lstStyle/>
          <a:p>
            <a:pPr algn="ctr">
              <a:buNone/>
            </a:pPr>
            <a:r>
              <a:rPr lang="en-US" sz="7000" dirty="0">
                <a:solidFill>
                  <a:srgbClr val="343333"/>
                </a:solidFill>
                <a:latin typeface="Fjalla One" pitchFamily="34" charset="0"/>
                <a:ea typeface="Fjalla One" pitchFamily="34" charset="-122"/>
                <a:cs typeface="Fjalla One" pitchFamily="34" charset="-120"/>
              </a:rPr>
              <a:t>We create opportunities for engagement and collective competence building to both civil society and professionals. </a:t>
            </a:r>
          </a:p>
          <a:p>
            <a:pPr algn="ctr">
              <a:buNone/>
            </a:pPr>
            <a:r>
              <a:rPr lang="en-US" sz="7000" dirty="0">
                <a:solidFill>
                  <a:srgbClr val="343333"/>
                </a:solidFill>
                <a:latin typeface="Fjalla One" pitchFamily="34" charset="0"/>
                <a:ea typeface="Fjalla One" pitchFamily="34" charset="-122"/>
                <a:cs typeface="Fjalla One" pitchFamily="34" charset="-120"/>
              </a:rPr>
              <a:t>We offer public calls for both trauma integration and trauma prevention.</a:t>
            </a:r>
            <a:endParaRPr lang="en-US" dirty="0"/>
          </a:p>
        </p:txBody>
      </p:sp>
      <p:sp>
        <p:nvSpPr>
          <p:cNvPr id="11" name="Object 10"/>
          <p:cNvSpPr txBox="1"/>
          <p:nvPr/>
        </p:nvSpPr>
        <p:spPr>
          <a:xfrm>
            <a:off x="26541016" y="14237891"/>
            <a:ext cx="21611084" cy="7639844"/>
          </a:xfrm>
          <a:prstGeom prst="rect">
            <a:avLst/>
          </a:prstGeom>
          <a:noFill/>
        </p:spPr>
        <p:txBody>
          <a:bodyPr wrap="square" rtlCol="0" anchor="ctr"/>
          <a:lstStyle/>
          <a:p>
            <a:pPr algn="ctr">
              <a:buNone/>
            </a:pPr>
            <a:r>
              <a:rPr lang="en-US" sz="6300" dirty="0">
                <a:solidFill>
                  <a:srgbClr val="343333"/>
                </a:solidFill>
                <a:latin typeface="Roboto" pitchFamily="34" charset="0"/>
                <a:ea typeface="Roboto" pitchFamily="34" charset="-122"/>
                <a:cs typeface="Roboto" pitchFamily="34" charset="-120"/>
              </a:rPr>
              <a:t>Our relations are an essential part of who we are – and we can consciously cultivate this aspect in our lives, even and especially during times of crisis. The Pocket Project is committed to develop spaces for collective learning of skills for relatedness and compassion. We need these skills to activate the healthy response mechanisms of our global immune system.</a:t>
            </a:r>
            <a:endParaRPr lang="en-US" dirty="0"/>
          </a:p>
        </p:txBody>
      </p:sp>
      <p:sp>
        <p:nvSpPr>
          <p:cNvPr id="12" name="Object 11"/>
          <p:cNvSpPr txBox="1"/>
          <p:nvPr/>
        </p:nvSpPr>
        <p:spPr>
          <a:xfrm>
            <a:off x="27285156" y="22869922"/>
            <a:ext cx="21611084" cy="1488281"/>
          </a:xfrm>
          <a:prstGeom prst="rect">
            <a:avLst/>
          </a:prstGeom>
          <a:noFill/>
        </p:spPr>
        <p:txBody>
          <a:bodyPr wrap="square" rtlCol="0" anchor="ctr"/>
          <a:lstStyle/>
          <a:p>
            <a:pPr>
              <a:buNone/>
            </a:pPr>
            <a:r>
              <a:rPr lang="en-US" sz="8600" dirty="0">
                <a:solidFill>
                  <a:srgbClr val="343333"/>
                </a:solidFill>
                <a:latin typeface="Fjalla One" pitchFamily="34" charset="0"/>
                <a:ea typeface="Fjalla One" pitchFamily="34" charset="-122"/>
                <a:cs typeface="Fjalla One" pitchFamily="34" charset="-120"/>
              </a:rPr>
              <a:t>Participants since March 2020                    1065</a:t>
            </a:r>
            <a:endParaRPr lang="en-US" dirty="0"/>
          </a:p>
        </p:txBody>
      </p:sp>
      <p:sp>
        <p:nvSpPr>
          <p:cNvPr id="13" name="Object 12"/>
          <p:cNvSpPr txBox="1"/>
          <p:nvPr/>
        </p:nvSpPr>
        <p:spPr>
          <a:xfrm>
            <a:off x="26541016" y="12352734"/>
            <a:ext cx="21611084" cy="1488281"/>
          </a:xfrm>
          <a:prstGeom prst="rect">
            <a:avLst/>
          </a:prstGeom>
          <a:noFill/>
        </p:spPr>
        <p:txBody>
          <a:bodyPr wrap="square" rtlCol="0" anchor="ctr"/>
          <a:lstStyle/>
          <a:p>
            <a:pPr algn="ctr">
              <a:lnSpc>
                <a:spcPts val="12100"/>
              </a:lnSpc>
              <a:buNone/>
            </a:pPr>
            <a:r>
              <a:rPr lang="en-US" sz="8600" dirty="0">
                <a:solidFill>
                  <a:srgbClr val="343333"/>
                </a:solidFill>
                <a:latin typeface="Fjalla One" pitchFamily="34" charset="0"/>
                <a:ea typeface="Fjalla One" pitchFamily="34" charset="-122"/>
                <a:cs typeface="Fjalla One" pitchFamily="34" charset="-120"/>
              </a:rPr>
              <a:t>RELATEDNESS AND COMPASSION </a:t>
            </a:r>
            <a:endParaRPr lang="en-US" dirty="0"/>
          </a:p>
        </p:txBody>
      </p:sp>
      <p:pic>
        <p:nvPicPr>
          <p:cNvPr id="14" name="Picture 13" descr="A picture containing text&#10;&#10;Description automatically generated">
            <a:extLst>
              <a:ext uri="{FF2B5EF4-FFF2-40B4-BE49-F238E27FC236}">
                <a16:creationId xmlns:a16="http://schemas.microsoft.com/office/drawing/2014/main" id="{FBF99A1B-EC13-A04C-B021-04BE5EF0A139}"/>
              </a:ext>
            </a:extLst>
          </p:cNvPr>
          <p:cNvPicPr>
            <a:picLocks noChangeAspect="1"/>
          </p:cNvPicPr>
          <p:nvPr/>
        </p:nvPicPr>
        <p:blipFill>
          <a:blip r:embed="rId8"/>
          <a:stretch>
            <a:fillRect/>
          </a:stretch>
        </p:blipFill>
        <p:spPr>
          <a:xfrm>
            <a:off x="35304015" y="9000131"/>
            <a:ext cx="3657204" cy="365720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tretch>
            <a:fillRect/>
          </a:stretch>
        </p:blipFill>
        <p:spPr>
          <a:xfrm>
            <a:off x="0" y="0"/>
            <a:ext cx="50800000" cy="28575000"/>
          </a:xfrm>
          <a:prstGeom prst="rect">
            <a:avLst/>
          </a:prstGeom>
        </p:spPr>
      </p:pic>
      <p:pic>
        <p:nvPicPr>
          <p:cNvPr id="4" name="Object 3" descr="preencoded.png"/>
          <p:cNvPicPr>
            <a:picLocks noChangeAspect="1"/>
          </p:cNvPicPr>
          <p:nvPr/>
        </p:nvPicPr>
        <p:blipFill>
          <a:blip r:embed="rId4"/>
          <a:stretch>
            <a:fillRect/>
          </a:stretch>
        </p:blipFill>
        <p:spPr>
          <a:xfrm>
            <a:off x="1637109" y="26789063"/>
            <a:ext cx="46930469" cy="843359"/>
          </a:xfrm>
          <a:prstGeom prst="rect">
            <a:avLst/>
          </a:prstGeom>
        </p:spPr>
      </p:pic>
      <p:pic>
        <p:nvPicPr>
          <p:cNvPr id="5" name="Object 4" descr="preencoded.png"/>
          <p:cNvPicPr>
            <a:picLocks noChangeAspect="1"/>
          </p:cNvPicPr>
          <p:nvPr/>
        </p:nvPicPr>
        <p:blipFill>
          <a:blip r:embed="rId5"/>
          <a:stretch>
            <a:fillRect/>
          </a:stretch>
        </p:blipFill>
        <p:spPr>
          <a:xfrm>
            <a:off x="2182813" y="8830469"/>
            <a:ext cx="23068359" cy="16767969"/>
          </a:xfrm>
          <a:prstGeom prst="rect">
            <a:avLst/>
          </a:prstGeom>
        </p:spPr>
      </p:pic>
      <p:pic>
        <p:nvPicPr>
          <p:cNvPr id="6" name="Object 5" descr="preencoded.png"/>
          <p:cNvPicPr>
            <a:picLocks noChangeAspect="1"/>
          </p:cNvPicPr>
          <p:nvPr/>
        </p:nvPicPr>
        <p:blipFill>
          <a:blip r:embed="rId6"/>
          <a:stretch>
            <a:fillRect/>
          </a:stretch>
        </p:blipFill>
        <p:spPr>
          <a:xfrm>
            <a:off x="26094531" y="8830469"/>
            <a:ext cx="22324219" cy="16767969"/>
          </a:xfrm>
          <a:prstGeom prst="rect">
            <a:avLst/>
          </a:prstGeom>
        </p:spPr>
      </p:pic>
      <p:pic>
        <p:nvPicPr>
          <p:cNvPr id="8" name="Object 7" descr="preencoded.png"/>
          <p:cNvPicPr>
            <a:picLocks noChangeAspect="1"/>
          </p:cNvPicPr>
          <p:nvPr/>
        </p:nvPicPr>
        <p:blipFill>
          <a:blip r:embed="rId7"/>
          <a:stretch>
            <a:fillRect/>
          </a:stretch>
        </p:blipFill>
        <p:spPr>
          <a:xfrm>
            <a:off x="2778125" y="9276953"/>
            <a:ext cx="21912079" cy="15825391"/>
          </a:xfrm>
          <a:prstGeom prst="rect">
            <a:avLst/>
          </a:prstGeom>
        </p:spPr>
      </p:pic>
      <p:sp>
        <p:nvSpPr>
          <p:cNvPr id="9" name="Object 8"/>
          <p:cNvSpPr txBox="1"/>
          <p:nvPr/>
        </p:nvSpPr>
        <p:spPr>
          <a:xfrm>
            <a:off x="9835976" y="1587499"/>
            <a:ext cx="31539805" cy="2778125"/>
          </a:xfrm>
          <a:prstGeom prst="rect">
            <a:avLst/>
          </a:prstGeom>
          <a:noFill/>
        </p:spPr>
        <p:txBody>
          <a:bodyPr wrap="square" rtlCol="0" anchor="ctr"/>
          <a:lstStyle/>
          <a:p>
            <a:pPr>
              <a:buNone/>
            </a:pPr>
            <a:r>
              <a:rPr lang="en-US" sz="14100" dirty="0">
                <a:solidFill>
                  <a:srgbClr val="D24B0E"/>
                </a:solidFill>
                <a:latin typeface="Fjalla One" pitchFamily="34" charset="0"/>
                <a:ea typeface="Fjalla One" pitchFamily="34" charset="-122"/>
              </a:rPr>
              <a:t>2. ENGAGE - GLOBAL SOCIAL WITNESSING</a:t>
            </a:r>
          </a:p>
        </p:txBody>
      </p:sp>
      <p:sp>
        <p:nvSpPr>
          <p:cNvPr id="10" name="Object 9"/>
          <p:cNvSpPr txBox="1"/>
          <p:nvPr/>
        </p:nvSpPr>
        <p:spPr>
          <a:xfrm>
            <a:off x="4960938" y="5010547"/>
            <a:ext cx="41289883" cy="2381250"/>
          </a:xfrm>
          <a:prstGeom prst="rect">
            <a:avLst/>
          </a:prstGeom>
          <a:noFill/>
        </p:spPr>
        <p:txBody>
          <a:bodyPr wrap="square" rtlCol="0" anchor="ctr"/>
          <a:lstStyle/>
          <a:p>
            <a:pPr algn="ctr">
              <a:buNone/>
            </a:pPr>
            <a:r>
              <a:rPr lang="en-US" sz="7800" dirty="0">
                <a:solidFill>
                  <a:srgbClr val="333333"/>
                </a:solidFill>
                <a:latin typeface="Fjalla One" pitchFamily="34" charset="0"/>
                <a:ea typeface="Fjalla One" pitchFamily="34" charset="-122"/>
                <a:cs typeface="Fjalla One" pitchFamily="34" charset="-120"/>
              </a:rPr>
              <a:t>Join us for our next free call on Monday, 8 November</a:t>
            </a:r>
          </a:p>
          <a:p>
            <a:pPr algn="ctr">
              <a:buNone/>
            </a:pPr>
            <a:r>
              <a:rPr lang="en-US" sz="7800" dirty="0">
                <a:solidFill>
                  <a:srgbClr val="333333"/>
                </a:solidFill>
                <a:latin typeface="Fjalla One" pitchFamily="34" charset="0"/>
                <a:ea typeface="Fjalla One" pitchFamily="34" charset="-122"/>
                <a:cs typeface="Fjalla One" pitchFamily="34" charset="-120"/>
              </a:rPr>
              <a:t>Collective Trauma  &amp; Climate Change </a:t>
            </a:r>
            <a:endParaRPr lang="en-US" dirty="0"/>
          </a:p>
        </p:txBody>
      </p:sp>
      <p:sp>
        <p:nvSpPr>
          <p:cNvPr id="11" name="Object 10"/>
          <p:cNvSpPr txBox="1"/>
          <p:nvPr/>
        </p:nvSpPr>
        <p:spPr>
          <a:xfrm>
            <a:off x="27384375" y="16023828"/>
            <a:ext cx="20594092" cy="6250781"/>
          </a:xfrm>
          <a:prstGeom prst="rect">
            <a:avLst/>
          </a:prstGeom>
          <a:noFill/>
        </p:spPr>
        <p:txBody>
          <a:bodyPr wrap="square" rtlCol="0" anchor="ctr"/>
          <a:lstStyle/>
          <a:p>
            <a:pPr algn="ctr">
              <a:buNone/>
            </a:pPr>
            <a:r>
              <a:rPr lang="en-US" sz="7000" dirty="0">
                <a:solidFill>
                  <a:srgbClr val="333333"/>
                </a:solidFill>
                <a:latin typeface="Roboto" pitchFamily="34" charset="0"/>
                <a:ea typeface="Roboto" pitchFamily="34" charset="-122"/>
                <a:cs typeface="Roboto" pitchFamily="34" charset="-120"/>
              </a:rPr>
              <a:t>Global Social Witnessing teaches us to gently turn our attention towards rather than away from challenging information. We mindfully attend to global events with an embodied awareness, thereby creating an inner world space that mirrors and brings compassion to these events.</a:t>
            </a:r>
            <a:endParaRPr lang="en-US" dirty="0"/>
          </a:p>
        </p:txBody>
      </p:sp>
      <p:sp>
        <p:nvSpPr>
          <p:cNvPr id="12" name="Object 11"/>
          <p:cNvSpPr txBox="1"/>
          <p:nvPr/>
        </p:nvSpPr>
        <p:spPr>
          <a:xfrm>
            <a:off x="27384375" y="22869922"/>
            <a:ext cx="20339844" cy="1488281"/>
          </a:xfrm>
          <a:prstGeom prst="rect">
            <a:avLst/>
          </a:prstGeom>
          <a:noFill/>
        </p:spPr>
        <p:txBody>
          <a:bodyPr wrap="square" rtlCol="0" anchor="ctr"/>
          <a:lstStyle/>
          <a:p>
            <a:pPr>
              <a:buNone/>
            </a:pPr>
            <a:r>
              <a:rPr lang="en-US" sz="8600" dirty="0">
                <a:solidFill>
                  <a:srgbClr val="343333"/>
                </a:solidFill>
                <a:latin typeface="Fjalla One" pitchFamily="34" charset="0"/>
                <a:ea typeface="Fjalla One" pitchFamily="34" charset="-122"/>
                <a:cs typeface="Fjalla One" pitchFamily="34" charset="-120"/>
              </a:rPr>
              <a:t>Participants since March 2020                  1272</a:t>
            </a:r>
            <a:endParaRPr lang="en-US" dirty="0"/>
          </a:p>
        </p:txBody>
      </p:sp>
      <p:sp>
        <p:nvSpPr>
          <p:cNvPr id="13" name="Object 12"/>
          <p:cNvSpPr txBox="1"/>
          <p:nvPr/>
        </p:nvSpPr>
        <p:spPr>
          <a:xfrm>
            <a:off x="27781250" y="12898438"/>
            <a:ext cx="19882197" cy="2778125"/>
          </a:xfrm>
          <a:prstGeom prst="rect">
            <a:avLst/>
          </a:prstGeom>
          <a:noFill/>
        </p:spPr>
        <p:txBody>
          <a:bodyPr wrap="square" rtlCol="0" anchor="ctr"/>
          <a:lstStyle/>
          <a:p>
            <a:pPr algn="ctr">
              <a:buNone/>
            </a:pPr>
            <a:r>
              <a:rPr lang="en-US" sz="7800" dirty="0">
                <a:solidFill>
                  <a:srgbClr val="343333"/>
                </a:solidFill>
                <a:latin typeface="Fjalla One" pitchFamily="34" charset="0"/>
                <a:ea typeface="Fjalla One" pitchFamily="34" charset="-122"/>
                <a:cs typeface="Fjalla One" pitchFamily="34" charset="-120"/>
              </a:rPr>
              <a:t>BE PRESENT - FEEL WHAT YOU SEE - BECOME A GLOBAL SOCIAL WITNESS</a:t>
            </a:r>
            <a:endParaRPr lang="en-US" dirty="0"/>
          </a:p>
        </p:txBody>
      </p:sp>
      <p:pic>
        <p:nvPicPr>
          <p:cNvPr id="14" name="Picture 13" descr="Logo, company name&#10;&#10;Description automatically generated">
            <a:extLst>
              <a:ext uri="{FF2B5EF4-FFF2-40B4-BE49-F238E27FC236}">
                <a16:creationId xmlns:a16="http://schemas.microsoft.com/office/drawing/2014/main" id="{DC86FC81-9F71-734C-8254-23820ADCB8EB}"/>
              </a:ext>
            </a:extLst>
          </p:cNvPr>
          <p:cNvPicPr>
            <a:picLocks noChangeAspect="1"/>
          </p:cNvPicPr>
          <p:nvPr/>
        </p:nvPicPr>
        <p:blipFill>
          <a:blip r:embed="rId8"/>
          <a:stretch>
            <a:fillRect/>
          </a:stretch>
        </p:blipFill>
        <p:spPr>
          <a:xfrm>
            <a:off x="34496585" y="8582422"/>
            <a:ext cx="5521862" cy="5521862"/>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1228</TotalTime>
  <Words>1958</Words>
  <Application>Microsoft Macintosh PowerPoint</Application>
  <PresentationFormat>Custom</PresentationFormat>
  <Paragraphs>155</Paragraphs>
  <Slides>18</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Cabin</vt:lpstr>
      <vt:lpstr>Calibri</vt:lpstr>
      <vt:lpstr>Fjalla One</vt:lpstr>
      <vt:lpstr>Roboto</vt:lpstr>
      <vt:lpstr>Roboto Condensed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Kosha Joubert</cp:lastModifiedBy>
  <cp:revision>8</cp:revision>
  <dcterms:created xsi:type="dcterms:W3CDTF">2021-09-09T14:15:15Z</dcterms:created>
  <dcterms:modified xsi:type="dcterms:W3CDTF">2021-10-28T10:09:50Z</dcterms:modified>
</cp:coreProperties>
</file>